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5413"/>
    <a:srgbClr val="30459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1" d="100"/>
          <a:sy n="101" d="100"/>
        </p:scale>
        <p:origin x="144" y="2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932DD5-3AA2-44F9-BBC9-434C53A89E50}" type="datetimeFigureOut">
              <a:rPr lang="ru-RU" smtClean="0"/>
              <a:t>24.06.2021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0DC3F2-5F88-40E1-B585-4074AC67F06C}" type="slidenum">
              <a:rPr lang="ru-RU" smtClean="0"/>
              <a:t>‹#›</a:t>
            </a:fld>
            <a:endParaRPr lang="ru-RU"/>
          </a:p>
        </p:txBody>
      </p:sp>
      <p:pic>
        <p:nvPicPr>
          <p:cNvPr id="7" name="Рисунок 6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70" r="7332"/>
          <a:stretch/>
        </p:blipFill>
        <p:spPr>
          <a:xfrm>
            <a:off x="149469" y="257371"/>
            <a:ext cx="11922369" cy="469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21770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932DD5-3AA2-44F9-BBC9-434C53A89E50}" type="datetimeFigureOut">
              <a:rPr lang="ru-RU" smtClean="0"/>
              <a:t>24.06.2021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0DC3F2-5F88-40E1-B585-4074AC67F06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413616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932DD5-3AA2-44F9-BBC9-434C53A89E50}" type="datetimeFigureOut">
              <a:rPr lang="ru-RU" smtClean="0"/>
              <a:t>24.06.2021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0DC3F2-5F88-40E1-B585-4074AC67F06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847132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932DD5-3AA2-44F9-BBC9-434C53A89E50}" type="datetimeFigureOut">
              <a:rPr lang="ru-RU" smtClean="0"/>
              <a:t>24.06.2021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0DC3F2-5F88-40E1-B585-4074AC67F06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849121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932DD5-3AA2-44F9-BBC9-434C53A89E50}" type="datetimeFigureOut">
              <a:rPr lang="ru-RU" smtClean="0"/>
              <a:t>24.06.2021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0DC3F2-5F88-40E1-B585-4074AC67F06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423735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932DD5-3AA2-44F9-BBC9-434C53A89E50}" type="datetimeFigureOut">
              <a:rPr lang="ru-RU" smtClean="0"/>
              <a:t>24.06.2021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0DC3F2-5F88-40E1-B585-4074AC67F06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617946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932DD5-3AA2-44F9-BBC9-434C53A89E50}" type="datetimeFigureOut">
              <a:rPr lang="ru-RU" smtClean="0"/>
              <a:t>24.06.2021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0DC3F2-5F88-40E1-B585-4074AC67F06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994538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932DD5-3AA2-44F9-BBC9-434C53A89E50}" type="datetimeFigureOut">
              <a:rPr lang="ru-RU" smtClean="0"/>
              <a:t>24.06.2021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0DC3F2-5F88-40E1-B585-4074AC67F06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121806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932DD5-3AA2-44F9-BBC9-434C53A89E50}" type="datetimeFigureOut">
              <a:rPr lang="ru-RU" smtClean="0"/>
              <a:t>24.06.2021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0DC3F2-5F88-40E1-B585-4074AC67F06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8616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932DD5-3AA2-44F9-BBC9-434C53A89E50}" type="datetimeFigureOut">
              <a:rPr lang="ru-RU" smtClean="0"/>
              <a:t>24.06.2021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0DC3F2-5F88-40E1-B585-4074AC67F06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018845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932DD5-3AA2-44F9-BBC9-434C53A89E50}" type="datetimeFigureOut">
              <a:rPr lang="ru-RU" smtClean="0"/>
              <a:t>24.06.2021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0DC3F2-5F88-40E1-B585-4074AC67F06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507332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932DD5-3AA2-44F9-BBC9-434C53A89E50}" type="datetimeFigureOut">
              <a:rPr lang="ru-RU" smtClean="0"/>
              <a:t>24.06.2021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0DC3F2-5F88-40E1-B585-4074AC67F06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588410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16144" y="5163476"/>
            <a:ext cx="3429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Условные обозначения:</a:t>
            </a:r>
            <a:endParaRPr lang="ru-RU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930644" y="6497332"/>
            <a:ext cx="324000" cy="102548"/>
          </a:xfrm>
          <a:prstGeom prst="rect">
            <a:avLst/>
          </a:prstGeom>
          <a:solidFill>
            <a:srgbClr val="CC541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1930644" y="6193991"/>
            <a:ext cx="324000" cy="102548"/>
          </a:xfrm>
          <a:prstGeom prst="rect">
            <a:avLst/>
          </a:prstGeom>
          <a:solidFill>
            <a:srgbClr val="30459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TextBox 7"/>
          <p:cNvSpPr txBox="1"/>
          <p:nvPr/>
        </p:nvSpPr>
        <p:spPr>
          <a:xfrm>
            <a:off x="2211745" y="6133097"/>
            <a:ext cx="137275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00" dirty="0" smtClean="0">
                <a:latin typeface="Arial" panose="020B0604020202020204" pitchFamily="34" charset="0"/>
                <a:cs typeface="Arial" panose="020B0604020202020204" pitchFamily="34" charset="0"/>
              </a:rPr>
              <a:t>М-10 «Россия»</a:t>
            </a:r>
            <a:endParaRPr lang="ru-RU" sz="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205284" y="6438863"/>
            <a:ext cx="144919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00" dirty="0" smtClean="0">
                <a:latin typeface="Arial" panose="020B0604020202020204" pitchFamily="34" charset="0"/>
                <a:cs typeface="Arial" panose="020B0604020202020204" pitchFamily="34" charset="0"/>
              </a:rPr>
              <a:t>М-11 «Нева»</a:t>
            </a:r>
            <a:endParaRPr lang="ru-RU" sz="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Овал 9"/>
          <p:cNvSpPr>
            <a:spLocks noChangeAspect="1"/>
          </p:cNvSpPr>
          <p:nvPr/>
        </p:nvSpPr>
        <p:spPr>
          <a:xfrm>
            <a:off x="351823" y="6475011"/>
            <a:ext cx="144088" cy="144088"/>
          </a:xfrm>
          <a:prstGeom prst="ellipse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501316" y="6438863"/>
            <a:ext cx="137275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00" dirty="0" smtClean="0">
                <a:latin typeface="Arial" panose="020B0604020202020204" pitchFamily="34" charset="0"/>
                <a:cs typeface="Arial" panose="020B0604020202020204" pitchFamily="34" charset="0"/>
              </a:rPr>
              <a:t>Планируемые МФЗ</a:t>
            </a:r>
            <a:endParaRPr lang="ru-RU" sz="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01316" y="6133097"/>
            <a:ext cx="137275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00" dirty="0" smtClean="0">
                <a:latin typeface="Arial" panose="020B0604020202020204" pitchFamily="34" charset="0"/>
                <a:cs typeface="Arial" panose="020B0604020202020204" pitchFamily="34" charset="0"/>
              </a:rPr>
              <a:t>Введённые МФЗ</a:t>
            </a:r>
            <a:endParaRPr lang="ru-RU" sz="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351823" y="6170723"/>
            <a:ext cx="144000" cy="144000"/>
          </a:xfrm>
          <a:prstGeom prst="rect">
            <a:avLst/>
          </a:prstGeom>
          <a:solidFill>
            <a:srgbClr val="7030A0"/>
          </a:solidFill>
          <a:ln w="412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TextBox 15"/>
          <p:cNvSpPr txBox="1"/>
          <p:nvPr/>
        </p:nvSpPr>
        <p:spPr>
          <a:xfrm>
            <a:off x="501316" y="5827848"/>
            <a:ext cx="186850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00" dirty="0" smtClean="0">
                <a:latin typeface="Arial" panose="020B0604020202020204" pitchFamily="34" charset="0"/>
                <a:cs typeface="Arial" panose="020B0604020202020204" pitchFamily="34" charset="0"/>
              </a:rPr>
              <a:t>Реализуемые (строящиеся) МФЗ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351823" y="5554713"/>
            <a:ext cx="144000" cy="1440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4127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Овал 20"/>
          <p:cNvSpPr>
            <a:spLocks noChangeAspect="1"/>
          </p:cNvSpPr>
          <p:nvPr/>
        </p:nvSpPr>
        <p:spPr>
          <a:xfrm>
            <a:off x="10672644" y="2783108"/>
            <a:ext cx="90000" cy="90000"/>
          </a:xfrm>
          <a:prstGeom prst="ellipse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Овал 25"/>
          <p:cNvSpPr>
            <a:spLocks noChangeAspect="1"/>
          </p:cNvSpPr>
          <p:nvPr/>
        </p:nvSpPr>
        <p:spPr>
          <a:xfrm>
            <a:off x="6020653" y="2587926"/>
            <a:ext cx="90000" cy="90000"/>
          </a:xfrm>
          <a:prstGeom prst="ellipse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Овал 26"/>
          <p:cNvSpPr>
            <a:spLocks noChangeAspect="1"/>
          </p:cNvSpPr>
          <p:nvPr/>
        </p:nvSpPr>
        <p:spPr>
          <a:xfrm>
            <a:off x="5998127" y="2677926"/>
            <a:ext cx="90000" cy="90000"/>
          </a:xfrm>
          <a:prstGeom prst="ellipse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Овал 33"/>
          <p:cNvSpPr>
            <a:spLocks noChangeAspect="1"/>
          </p:cNvSpPr>
          <p:nvPr/>
        </p:nvSpPr>
        <p:spPr>
          <a:xfrm>
            <a:off x="2656874" y="2778540"/>
            <a:ext cx="90000" cy="90000"/>
          </a:xfrm>
          <a:prstGeom prst="ellipse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38" name="Прямая соединительная линия 37"/>
          <p:cNvCxnSpPr>
            <a:stCxn id="19" idx="4"/>
          </p:cNvCxnSpPr>
          <p:nvPr/>
        </p:nvCxnSpPr>
        <p:spPr>
          <a:xfrm>
            <a:off x="11125392" y="2851842"/>
            <a:ext cx="0" cy="199335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Прямая соединительная линия 43"/>
          <p:cNvCxnSpPr/>
          <p:nvPr/>
        </p:nvCxnSpPr>
        <p:spPr>
          <a:xfrm>
            <a:off x="11166615" y="618609"/>
            <a:ext cx="0" cy="208192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Прямая соединительная линия 45"/>
          <p:cNvCxnSpPr/>
          <p:nvPr/>
        </p:nvCxnSpPr>
        <p:spPr>
          <a:xfrm>
            <a:off x="11172809" y="618609"/>
            <a:ext cx="473795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Прямая соединительная линия 50"/>
          <p:cNvCxnSpPr/>
          <p:nvPr/>
        </p:nvCxnSpPr>
        <p:spPr>
          <a:xfrm>
            <a:off x="11125362" y="4841244"/>
            <a:ext cx="473795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TextBox 51"/>
          <p:cNvSpPr txBox="1"/>
          <p:nvPr/>
        </p:nvSpPr>
        <p:spPr>
          <a:xfrm>
            <a:off x="11080392" y="4660163"/>
            <a:ext cx="788963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00" dirty="0" smtClean="0">
                <a:latin typeface="Arial" panose="020B0604020202020204" pitchFamily="34" charset="0"/>
                <a:cs typeface="Arial" panose="020B0604020202020204" pitchFamily="34" charset="0"/>
              </a:rPr>
              <a:t>км 23 (л)</a:t>
            </a:r>
            <a:endParaRPr lang="ru-RU" sz="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11104587" y="430371"/>
            <a:ext cx="788963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00" dirty="0" smtClean="0">
                <a:latin typeface="Arial" panose="020B0604020202020204" pitchFamily="34" charset="0"/>
                <a:cs typeface="Arial" panose="020B0604020202020204" pitchFamily="34" charset="0"/>
              </a:rPr>
              <a:t>км 23 (п)</a:t>
            </a:r>
            <a:endParaRPr lang="ru-RU" sz="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5" name="Блок-схема: ИЛИ 54"/>
          <p:cNvSpPr/>
          <p:nvPr/>
        </p:nvSpPr>
        <p:spPr>
          <a:xfrm>
            <a:off x="351823" y="5861479"/>
            <a:ext cx="144000" cy="144000"/>
          </a:xfrm>
          <a:prstGeom prst="flowChartOr">
            <a:avLst/>
          </a:prstGeom>
          <a:solidFill>
            <a:srgbClr val="7030A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6" name="TextBox 55"/>
          <p:cNvSpPr txBox="1"/>
          <p:nvPr/>
        </p:nvSpPr>
        <p:spPr>
          <a:xfrm>
            <a:off x="501316" y="5516420"/>
            <a:ext cx="186850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Площадки отдыха</a:t>
            </a:r>
            <a:endParaRPr lang="ru-RU" sz="8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45" name="Прямая соединительная линия 44"/>
          <p:cNvCxnSpPr/>
          <p:nvPr/>
        </p:nvCxnSpPr>
        <p:spPr>
          <a:xfrm flipH="1">
            <a:off x="10855134" y="2889210"/>
            <a:ext cx="30" cy="1764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Прямая соединительная линия 46"/>
          <p:cNvCxnSpPr/>
          <p:nvPr/>
        </p:nvCxnSpPr>
        <p:spPr>
          <a:xfrm>
            <a:off x="10855134" y="4656362"/>
            <a:ext cx="473795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TextBox 47"/>
          <p:cNvSpPr txBox="1"/>
          <p:nvPr/>
        </p:nvSpPr>
        <p:spPr>
          <a:xfrm>
            <a:off x="10810164" y="4475281"/>
            <a:ext cx="788963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00" dirty="0" smtClean="0">
                <a:latin typeface="Arial" panose="020B0604020202020204" pitchFamily="34" charset="0"/>
                <a:cs typeface="Arial" panose="020B0604020202020204" pitchFamily="34" charset="0"/>
              </a:rPr>
              <a:t>км 63 (л</a:t>
            </a:r>
            <a:r>
              <a:rPr lang="ru-RU" sz="800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ru-RU" sz="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49" name="Прямая соединительная линия 48"/>
          <p:cNvCxnSpPr/>
          <p:nvPr/>
        </p:nvCxnSpPr>
        <p:spPr>
          <a:xfrm flipH="1">
            <a:off x="10711535" y="841619"/>
            <a:ext cx="0" cy="1944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Прямая соединительная линия 49"/>
          <p:cNvCxnSpPr/>
          <p:nvPr/>
        </p:nvCxnSpPr>
        <p:spPr>
          <a:xfrm>
            <a:off x="10717729" y="846163"/>
            <a:ext cx="473795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TextBox 52"/>
          <p:cNvSpPr txBox="1"/>
          <p:nvPr/>
        </p:nvSpPr>
        <p:spPr>
          <a:xfrm>
            <a:off x="10649507" y="657925"/>
            <a:ext cx="788963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00" dirty="0" smtClean="0">
                <a:latin typeface="Arial" panose="020B0604020202020204" pitchFamily="34" charset="0"/>
                <a:cs typeface="Arial" panose="020B0604020202020204" pitchFamily="34" charset="0"/>
              </a:rPr>
              <a:t>км </a:t>
            </a:r>
            <a:r>
              <a:rPr lang="ru-RU" sz="800" dirty="0" smtClean="0">
                <a:latin typeface="Arial" panose="020B0604020202020204" pitchFamily="34" charset="0"/>
                <a:cs typeface="Arial" panose="020B0604020202020204" pitchFamily="34" charset="0"/>
              </a:rPr>
              <a:t>75 </a:t>
            </a:r>
            <a:r>
              <a:rPr lang="ru-RU" sz="800" dirty="0" smtClean="0">
                <a:latin typeface="Arial" panose="020B0604020202020204" pitchFamily="34" charset="0"/>
                <a:cs typeface="Arial" panose="020B0604020202020204" pitchFamily="34" charset="0"/>
              </a:rPr>
              <a:t>(п)</a:t>
            </a:r>
            <a:endParaRPr lang="ru-RU" sz="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57" name="Прямая соединительная линия 56"/>
          <p:cNvCxnSpPr/>
          <p:nvPr/>
        </p:nvCxnSpPr>
        <p:spPr>
          <a:xfrm>
            <a:off x="7841625" y="2970326"/>
            <a:ext cx="0" cy="1872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Прямая соединительная линия 57"/>
          <p:cNvCxnSpPr/>
          <p:nvPr/>
        </p:nvCxnSpPr>
        <p:spPr>
          <a:xfrm>
            <a:off x="7841595" y="4839078"/>
            <a:ext cx="473795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TextBox 58"/>
          <p:cNvSpPr txBox="1"/>
          <p:nvPr/>
        </p:nvSpPr>
        <p:spPr>
          <a:xfrm>
            <a:off x="7796625" y="4657997"/>
            <a:ext cx="788963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00" dirty="0" smtClean="0">
                <a:latin typeface="Arial" panose="020B0604020202020204" pitchFamily="34" charset="0"/>
                <a:cs typeface="Arial" panose="020B0604020202020204" pitchFamily="34" charset="0"/>
              </a:rPr>
              <a:t>км </a:t>
            </a:r>
            <a:r>
              <a:rPr lang="ru-RU" sz="800" dirty="0" smtClean="0">
                <a:latin typeface="Arial" panose="020B0604020202020204" pitchFamily="34" charset="0"/>
                <a:cs typeface="Arial" panose="020B0604020202020204" pitchFamily="34" charset="0"/>
              </a:rPr>
              <a:t>258 </a:t>
            </a:r>
            <a:r>
              <a:rPr lang="ru-RU" sz="800" dirty="0" smtClean="0">
                <a:latin typeface="Arial" panose="020B0604020202020204" pitchFamily="34" charset="0"/>
                <a:cs typeface="Arial" panose="020B0604020202020204" pitchFamily="34" charset="0"/>
              </a:rPr>
              <a:t>(л)</a:t>
            </a:r>
            <a:endParaRPr lang="ru-RU" sz="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60" name="Прямая соединительная линия 59"/>
          <p:cNvCxnSpPr/>
          <p:nvPr/>
        </p:nvCxnSpPr>
        <p:spPr>
          <a:xfrm>
            <a:off x="7841595" y="587993"/>
            <a:ext cx="0" cy="2232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Прямая соединительная линия 60"/>
          <p:cNvCxnSpPr/>
          <p:nvPr/>
        </p:nvCxnSpPr>
        <p:spPr>
          <a:xfrm>
            <a:off x="7847789" y="587994"/>
            <a:ext cx="473795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TextBox 61"/>
          <p:cNvSpPr txBox="1"/>
          <p:nvPr/>
        </p:nvSpPr>
        <p:spPr>
          <a:xfrm>
            <a:off x="7779567" y="399756"/>
            <a:ext cx="788963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00" dirty="0" smtClean="0">
                <a:latin typeface="Arial" panose="020B0604020202020204" pitchFamily="34" charset="0"/>
                <a:cs typeface="Arial" panose="020B0604020202020204" pitchFamily="34" charset="0"/>
              </a:rPr>
              <a:t>км </a:t>
            </a:r>
            <a:r>
              <a:rPr lang="ru-RU" sz="800" dirty="0" smtClean="0">
                <a:latin typeface="Arial" panose="020B0604020202020204" pitchFamily="34" charset="0"/>
                <a:cs typeface="Arial" panose="020B0604020202020204" pitchFamily="34" charset="0"/>
              </a:rPr>
              <a:t>258 </a:t>
            </a:r>
            <a:r>
              <a:rPr lang="ru-RU" sz="800" dirty="0" smtClean="0">
                <a:latin typeface="Arial" panose="020B0604020202020204" pitchFamily="34" charset="0"/>
                <a:cs typeface="Arial" panose="020B0604020202020204" pitchFamily="34" charset="0"/>
              </a:rPr>
              <a:t>(п)</a:t>
            </a:r>
            <a:endParaRPr lang="ru-RU" sz="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63" name="Прямая соединительная линия 62"/>
          <p:cNvCxnSpPr/>
          <p:nvPr/>
        </p:nvCxnSpPr>
        <p:spPr>
          <a:xfrm>
            <a:off x="7082414" y="3067139"/>
            <a:ext cx="0" cy="1764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Прямая соединительная линия 63"/>
          <p:cNvCxnSpPr/>
          <p:nvPr/>
        </p:nvCxnSpPr>
        <p:spPr>
          <a:xfrm>
            <a:off x="7082384" y="4834291"/>
            <a:ext cx="473795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" name="TextBox 64"/>
          <p:cNvSpPr txBox="1"/>
          <p:nvPr/>
        </p:nvSpPr>
        <p:spPr>
          <a:xfrm>
            <a:off x="7037414" y="4653210"/>
            <a:ext cx="788963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00" dirty="0" smtClean="0">
                <a:latin typeface="Arial" panose="020B0604020202020204" pitchFamily="34" charset="0"/>
                <a:cs typeface="Arial" panose="020B0604020202020204" pitchFamily="34" charset="0"/>
              </a:rPr>
              <a:t>км </a:t>
            </a:r>
            <a:r>
              <a:rPr lang="ru-RU" sz="800" dirty="0" smtClean="0">
                <a:latin typeface="Arial" panose="020B0604020202020204" pitchFamily="34" charset="0"/>
                <a:cs typeface="Arial" panose="020B0604020202020204" pitchFamily="34" charset="0"/>
              </a:rPr>
              <a:t>313 </a:t>
            </a:r>
            <a:r>
              <a:rPr lang="ru-RU" sz="800" dirty="0" smtClean="0">
                <a:latin typeface="Arial" panose="020B0604020202020204" pitchFamily="34" charset="0"/>
                <a:cs typeface="Arial" panose="020B0604020202020204" pitchFamily="34" charset="0"/>
              </a:rPr>
              <a:t>(л)</a:t>
            </a:r>
            <a:endParaRPr lang="ru-RU" sz="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66" name="Прямая соединительная линия 65"/>
          <p:cNvCxnSpPr/>
          <p:nvPr/>
        </p:nvCxnSpPr>
        <p:spPr>
          <a:xfrm>
            <a:off x="6668310" y="588938"/>
            <a:ext cx="0" cy="2088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Прямая соединительная линия 66"/>
          <p:cNvCxnSpPr/>
          <p:nvPr/>
        </p:nvCxnSpPr>
        <p:spPr>
          <a:xfrm>
            <a:off x="6674504" y="588939"/>
            <a:ext cx="473795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8" name="TextBox 67"/>
          <p:cNvSpPr txBox="1"/>
          <p:nvPr/>
        </p:nvSpPr>
        <p:spPr>
          <a:xfrm>
            <a:off x="6606282" y="400701"/>
            <a:ext cx="788963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00" dirty="0" smtClean="0">
                <a:latin typeface="Arial" panose="020B0604020202020204" pitchFamily="34" charset="0"/>
                <a:cs typeface="Arial" panose="020B0604020202020204" pitchFamily="34" charset="0"/>
              </a:rPr>
              <a:t>км </a:t>
            </a:r>
            <a:r>
              <a:rPr lang="ru-RU" sz="800" dirty="0" smtClean="0">
                <a:latin typeface="Arial" panose="020B0604020202020204" pitchFamily="34" charset="0"/>
                <a:cs typeface="Arial" panose="020B0604020202020204" pitchFamily="34" charset="0"/>
              </a:rPr>
              <a:t>327 </a:t>
            </a:r>
            <a:r>
              <a:rPr lang="ru-RU" sz="800" dirty="0" smtClean="0">
                <a:latin typeface="Arial" panose="020B0604020202020204" pitchFamily="34" charset="0"/>
                <a:cs typeface="Arial" panose="020B0604020202020204" pitchFamily="34" charset="0"/>
              </a:rPr>
              <a:t>(п)</a:t>
            </a:r>
            <a:endParaRPr lang="ru-RU" sz="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70" name="Прямая соединительная линия 69"/>
          <p:cNvCxnSpPr/>
          <p:nvPr/>
        </p:nvCxnSpPr>
        <p:spPr>
          <a:xfrm>
            <a:off x="6040138" y="2743789"/>
            <a:ext cx="0" cy="2088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Прямая соединительная линия 70"/>
          <p:cNvCxnSpPr/>
          <p:nvPr/>
        </p:nvCxnSpPr>
        <p:spPr>
          <a:xfrm>
            <a:off x="6040108" y="4841141"/>
            <a:ext cx="473795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2" name="TextBox 71"/>
          <p:cNvSpPr txBox="1"/>
          <p:nvPr/>
        </p:nvSpPr>
        <p:spPr>
          <a:xfrm>
            <a:off x="5995138" y="4660060"/>
            <a:ext cx="788963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00" dirty="0" smtClean="0">
                <a:latin typeface="Arial" panose="020B0604020202020204" pitchFamily="34" charset="0"/>
                <a:cs typeface="Arial" panose="020B0604020202020204" pitchFamily="34" charset="0"/>
              </a:rPr>
              <a:t>км </a:t>
            </a:r>
            <a:r>
              <a:rPr lang="ru-RU" sz="800" dirty="0" smtClean="0">
                <a:latin typeface="Arial" panose="020B0604020202020204" pitchFamily="34" charset="0"/>
                <a:cs typeface="Arial" panose="020B0604020202020204" pitchFamily="34" charset="0"/>
              </a:rPr>
              <a:t>378 </a:t>
            </a:r>
            <a:r>
              <a:rPr lang="ru-RU" sz="800" dirty="0" smtClean="0">
                <a:latin typeface="Arial" panose="020B0604020202020204" pitchFamily="34" charset="0"/>
                <a:cs typeface="Arial" panose="020B0604020202020204" pitchFamily="34" charset="0"/>
              </a:rPr>
              <a:t>(л)</a:t>
            </a:r>
            <a:endParaRPr lang="ru-RU" sz="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73" name="Прямая соединительная линия 72"/>
          <p:cNvCxnSpPr/>
          <p:nvPr/>
        </p:nvCxnSpPr>
        <p:spPr>
          <a:xfrm>
            <a:off x="6056848" y="589866"/>
            <a:ext cx="0" cy="1998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Прямая соединительная линия 73"/>
          <p:cNvCxnSpPr/>
          <p:nvPr/>
        </p:nvCxnSpPr>
        <p:spPr>
          <a:xfrm>
            <a:off x="6063042" y="589867"/>
            <a:ext cx="473795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5" name="TextBox 74"/>
          <p:cNvSpPr txBox="1"/>
          <p:nvPr/>
        </p:nvSpPr>
        <p:spPr>
          <a:xfrm>
            <a:off x="5994820" y="401629"/>
            <a:ext cx="788963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00" dirty="0" smtClean="0">
                <a:latin typeface="Arial" panose="020B0604020202020204" pitchFamily="34" charset="0"/>
                <a:cs typeface="Arial" panose="020B0604020202020204" pitchFamily="34" charset="0"/>
              </a:rPr>
              <a:t>км </a:t>
            </a:r>
            <a:r>
              <a:rPr lang="ru-RU" sz="800" dirty="0" smtClean="0">
                <a:latin typeface="Arial" panose="020B0604020202020204" pitchFamily="34" charset="0"/>
                <a:cs typeface="Arial" panose="020B0604020202020204" pitchFamily="34" charset="0"/>
              </a:rPr>
              <a:t>378 </a:t>
            </a:r>
            <a:r>
              <a:rPr lang="ru-RU" sz="800" dirty="0" smtClean="0">
                <a:latin typeface="Arial" panose="020B0604020202020204" pitchFamily="34" charset="0"/>
                <a:cs typeface="Arial" panose="020B0604020202020204" pitchFamily="34" charset="0"/>
              </a:rPr>
              <a:t>(п)</a:t>
            </a:r>
            <a:endParaRPr lang="ru-RU" sz="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76" name="Прямая соединительная линия 75"/>
          <p:cNvCxnSpPr/>
          <p:nvPr/>
        </p:nvCxnSpPr>
        <p:spPr>
          <a:xfrm>
            <a:off x="4997937" y="589866"/>
            <a:ext cx="0" cy="2052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Прямая соединительная линия 76"/>
          <p:cNvCxnSpPr/>
          <p:nvPr/>
        </p:nvCxnSpPr>
        <p:spPr>
          <a:xfrm>
            <a:off x="5004131" y="589867"/>
            <a:ext cx="473795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8" name="TextBox 77"/>
          <p:cNvSpPr txBox="1"/>
          <p:nvPr/>
        </p:nvSpPr>
        <p:spPr>
          <a:xfrm>
            <a:off x="4935909" y="401629"/>
            <a:ext cx="788963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00" dirty="0" smtClean="0">
                <a:latin typeface="Arial" panose="020B0604020202020204" pitchFamily="34" charset="0"/>
                <a:cs typeface="Arial" panose="020B0604020202020204" pitchFamily="34" charset="0"/>
              </a:rPr>
              <a:t>км </a:t>
            </a:r>
            <a:r>
              <a:rPr lang="ru-RU" sz="800" dirty="0" smtClean="0">
                <a:latin typeface="Arial" panose="020B0604020202020204" pitchFamily="34" charset="0"/>
                <a:cs typeface="Arial" panose="020B0604020202020204" pitchFamily="34" charset="0"/>
              </a:rPr>
              <a:t>423 </a:t>
            </a:r>
            <a:r>
              <a:rPr lang="ru-RU" sz="800" dirty="0" smtClean="0">
                <a:latin typeface="Arial" panose="020B0604020202020204" pitchFamily="34" charset="0"/>
                <a:cs typeface="Arial" panose="020B0604020202020204" pitchFamily="34" charset="0"/>
              </a:rPr>
              <a:t>(п)</a:t>
            </a:r>
            <a:endParaRPr lang="ru-RU" sz="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79" name="Прямая соединительная линия 78"/>
          <p:cNvCxnSpPr/>
          <p:nvPr/>
        </p:nvCxnSpPr>
        <p:spPr>
          <a:xfrm>
            <a:off x="5017040" y="2800939"/>
            <a:ext cx="0" cy="2034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Прямая соединительная линия 79"/>
          <p:cNvCxnSpPr/>
          <p:nvPr/>
        </p:nvCxnSpPr>
        <p:spPr>
          <a:xfrm>
            <a:off x="5017010" y="4841141"/>
            <a:ext cx="473795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1" name="TextBox 80"/>
          <p:cNvSpPr txBox="1"/>
          <p:nvPr/>
        </p:nvSpPr>
        <p:spPr>
          <a:xfrm>
            <a:off x="4972040" y="4660060"/>
            <a:ext cx="788963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00" dirty="0" smtClean="0">
                <a:latin typeface="Arial" panose="020B0604020202020204" pitchFamily="34" charset="0"/>
                <a:cs typeface="Arial" panose="020B0604020202020204" pitchFamily="34" charset="0"/>
              </a:rPr>
              <a:t>км </a:t>
            </a:r>
            <a:r>
              <a:rPr lang="ru-RU" sz="800" dirty="0" smtClean="0">
                <a:latin typeface="Arial" panose="020B0604020202020204" pitchFamily="34" charset="0"/>
                <a:cs typeface="Arial" panose="020B0604020202020204" pitchFamily="34" charset="0"/>
              </a:rPr>
              <a:t>423 </a:t>
            </a:r>
            <a:r>
              <a:rPr lang="ru-RU" sz="800" dirty="0" smtClean="0">
                <a:latin typeface="Arial" panose="020B0604020202020204" pitchFamily="34" charset="0"/>
                <a:cs typeface="Arial" panose="020B0604020202020204" pitchFamily="34" charset="0"/>
              </a:rPr>
              <a:t>(л)</a:t>
            </a:r>
            <a:endParaRPr lang="ru-RU" sz="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84" name="Прямая соединительная линия 83"/>
          <p:cNvCxnSpPr>
            <a:stCxn id="83" idx="4"/>
          </p:cNvCxnSpPr>
          <p:nvPr/>
        </p:nvCxnSpPr>
        <p:spPr>
          <a:xfrm flipH="1">
            <a:off x="4097640" y="3026055"/>
            <a:ext cx="58" cy="181038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Прямая соединительная линия 84"/>
          <p:cNvCxnSpPr/>
          <p:nvPr/>
        </p:nvCxnSpPr>
        <p:spPr>
          <a:xfrm>
            <a:off x="4097610" y="4840694"/>
            <a:ext cx="473795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6" name="TextBox 85"/>
          <p:cNvSpPr txBox="1"/>
          <p:nvPr/>
        </p:nvSpPr>
        <p:spPr>
          <a:xfrm>
            <a:off x="4052640" y="4659613"/>
            <a:ext cx="788963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00" dirty="0" smtClean="0">
                <a:latin typeface="Arial" panose="020B0604020202020204" pitchFamily="34" charset="0"/>
                <a:cs typeface="Arial" panose="020B0604020202020204" pitchFamily="34" charset="0"/>
              </a:rPr>
              <a:t>км </a:t>
            </a:r>
            <a:r>
              <a:rPr lang="ru-RU" sz="800" dirty="0" smtClean="0">
                <a:latin typeface="Arial" panose="020B0604020202020204" pitchFamily="34" charset="0"/>
                <a:cs typeface="Arial" panose="020B0604020202020204" pitchFamily="34" charset="0"/>
              </a:rPr>
              <a:t>477 </a:t>
            </a:r>
            <a:r>
              <a:rPr lang="ru-RU" sz="800" dirty="0" smtClean="0">
                <a:latin typeface="Arial" panose="020B0604020202020204" pitchFamily="34" charset="0"/>
                <a:cs typeface="Arial" panose="020B0604020202020204" pitchFamily="34" charset="0"/>
              </a:rPr>
              <a:t>(л)</a:t>
            </a:r>
            <a:endParaRPr lang="ru-RU" sz="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87" name="Прямая соединительная линия 86"/>
          <p:cNvCxnSpPr>
            <a:endCxn id="82" idx="0"/>
          </p:cNvCxnSpPr>
          <p:nvPr/>
        </p:nvCxnSpPr>
        <p:spPr>
          <a:xfrm flipH="1">
            <a:off x="4025962" y="602865"/>
            <a:ext cx="7394" cy="221417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Прямая соединительная линия 87"/>
          <p:cNvCxnSpPr/>
          <p:nvPr/>
        </p:nvCxnSpPr>
        <p:spPr>
          <a:xfrm>
            <a:off x="4039550" y="602866"/>
            <a:ext cx="473795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9" name="TextBox 88"/>
          <p:cNvSpPr txBox="1"/>
          <p:nvPr/>
        </p:nvSpPr>
        <p:spPr>
          <a:xfrm>
            <a:off x="3971328" y="414628"/>
            <a:ext cx="788963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00" dirty="0" smtClean="0">
                <a:latin typeface="Arial" panose="020B0604020202020204" pitchFamily="34" charset="0"/>
                <a:cs typeface="Arial" panose="020B0604020202020204" pitchFamily="34" charset="0"/>
              </a:rPr>
              <a:t>км </a:t>
            </a:r>
            <a:r>
              <a:rPr lang="ru-RU" sz="800" dirty="0" smtClean="0">
                <a:latin typeface="Arial" panose="020B0604020202020204" pitchFamily="34" charset="0"/>
                <a:cs typeface="Arial" panose="020B0604020202020204" pitchFamily="34" charset="0"/>
              </a:rPr>
              <a:t>477 </a:t>
            </a:r>
            <a:r>
              <a:rPr lang="ru-RU" sz="800" dirty="0" smtClean="0">
                <a:latin typeface="Arial" panose="020B0604020202020204" pitchFamily="34" charset="0"/>
                <a:cs typeface="Arial" panose="020B0604020202020204" pitchFamily="34" charset="0"/>
              </a:rPr>
              <a:t>(п)</a:t>
            </a:r>
            <a:endParaRPr lang="ru-RU" sz="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90" name="Прямая соединительная линия 89"/>
          <p:cNvCxnSpPr/>
          <p:nvPr/>
        </p:nvCxnSpPr>
        <p:spPr>
          <a:xfrm>
            <a:off x="3311864" y="846028"/>
            <a:ext cx="0" cy="2322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Прямая соединительная линия 90"/>
          <p:cNvCxnSpPr/>
          <p:nvPr/>
        </p:nvCxnSpPr>
        <p:spPr>
          <a:xfrm>
            <a:off x="3318058" y="846029"/>
            <a:ext cx="473795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2" name="TextBox 91"/>
          <p:cNvSpPr txBox="1"/>
          <p:nvPr/>
        </p:nvSpPr>
        <p:spPr>
          <a:xfrm>
            <a:off x="3249836" y="657791"/>
            <a:ext cx="788963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00" dirty="0" smtClean="0">
                <a:latin typeface="Arial" panose="020B0604020202020204" pitchFamily="34" charset="0"/>
                <a:cs typeface="Arial" panose="020B0604020202020204" pitchFamily="34" charset="0"/>
              </a:rPr>
              <a:t>км </a:t>
            </a:r>
            <a:r>
              <a:rPr lang="ru-RU" sz="800" dirty="0" smtClean="0">
                <a:latin typeface="Arial" panose="020B0604020202020204" pitchFamily="34" charset="0"/>
                <a:cs typeface="Arial" panose="020B0604020202020204" pitchFamily="34" charset="0"/>
              </a:rPr>
              <a:t>542 </a:t>
            </a:r>
            <a:r>
              <a:rPr lang="ru-RU" sz="800" dirty="0" smtClean="0">
                <a:latin typeface="Arial" panose="020B0604020202020204" pitchFamily="34" charset="0"/>
                <a:cs typeface="Arial" panose="020B0604020202020204" pitchFamily="34" charset="0"/>
              </a:rPr>
              <a:t>(п)</a:t>
            </a:r>
            <a:endParaRPr lang="ru-RU" sz="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93" name="Прямая соединительная линия 92"/>
          <p:cNvCxnSpPr/>
          <p:nvPr/>
        </p:nvCxnSpPr>
        <p:spPr>
          <a:xfrm>
            <a:off x="3344939" y="3345067"/>
            <a:ext cx="0" cy="1314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Прямая соединительная линия 93"/>
          <p:cNvCxnSpPr/>
          <p:nvPr/>
        </p:nvCxnSpPr>
        <p:spPr>
          <a:xfrm>
            <a:off x="3344909" y="4661369"/>
            <a:ext cx="473795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5" name="TextBox 94"/>
          <p:cNvSpPr txBox="1"/>
          <p:nvPr/>
        </p:nvSpPr>
        <p:spPr>
          <a:xfrm>
            <a:off x="3299939" y="4480288"/>
            <a:ext cx="788963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00" dirty="0" smtClean="0">
                <a:latin typeface="Arial" panose="020B0604020202020204" pitchFamily="34" charset="0"/>
                <a:cs typeface="Arial" panose="020B0604020202020204" pitchFamily="34" charset="0"/>
              </a:rPr>
              <a:t>км </a:t>
            </a:r>
            <a:r>
              <a:rPr lang="ru-RU" sz="800" dirty="0" smtClean="0">
                <a:latin typeface="Arial" panose="020B0604020202020204" pitchFamily="34" charset="0"/>
                <a:cs typeface="Arial" panose="020B0604020202020204" pitchFamily="34" charset="0"/>
              </a:rPr>
              <a:t>542 </a:t>
            </a:r>
            <a:r>
              <a:rPr lang="ru-RU" sz="800" dirty="0" smtClean="0">
                <a:latin typeface="Arial" panose="020B0604020202020204" pitchFamily="34" charset="0"/>
                <a:cs typeface="Arial" panose="020B0604020202020204" pitchFamily="34" charset="0"/>
              </a:rPr>
              <a:t>(л)</a:t>
            </a:r>
            <a:endParaRPr lang="ru-RU" sz="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96" name="Прямая соединительная линия 95"/>
          <p:cNvCxnSpPr/>
          <p:nvPr/>
        </p:nvCxnSpPr>
        <p:spPr>
          <a:xfrm>
            <a:off x="2702880" y="593188"/>
            <a:ext cx="0" cy="2196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Прямая соединительная линия 96"/>
          <p:cNvCxnSpPr/>
          <p:nvPr/>
        </p:nvCxnSpPr>
        <p:spPr>
          <a:xfrm>
            <a:off x="2709074" y="593189"/>
            <a:ext cx="473795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8" name="TextBox 97"/>
          <p:cNvSpPr txBox="1"/>
          <p:nvPr/>
        </p:nvSpPr>
        <p:spPr>
          <a:xfrm>
            <a:off x="2640852" y="404951"/>
            <a:ext cx="788963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00" dirty="0" smtClean="0">
                <a:latin typeface="Arial" panose="020B0604020202020204" pitchFamily="34" charset="0"/>
                <a:cs typeface="Arial" panose="020B0604020202020204" pitchFamily="34" charset="0"/>
              </a:rPr>
              <a:t>км </a:t>
            </a:r>
            <a:r>
              <a:rPr lang="ru-RU" sz="800" dirty="0" smtClean="0">
                <a:latin typeface="Arial" panose="020B0604020202020204" pitchFamily="34" charset="0"/>
                <a:cs typeface="Arial" panose="020B0604020202020204" pitchFamily="34" charset="0"/>
              </a:rPr>
              <a:t>594 </a:t>
            </a:r>
            <a:r>
              <a:rPr lang="ru-RU" sz="800" dirty="0" smtClean="0">
                <a:latin typeface="Arial" panose="020B0604020202020204" pitchFamily="34" charset="0"/>
                <a:cs typeface="Arial" panose="020B0604020202020204" pitchFamily="34" charset="0"/>
              </a:rPr>
              <a:t>(п)</a:t>
            </a:r>
            <a:endParaRPr lang="ru-RU" sz="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99" name="Прямая соединительная линия 98"/>
          <p:cNvCxnSpPr/>
          <p:nvPr/>
        </p:nvCxnSpPr>
        <p:spPr>
          <a:xfrm>
            <a:off x="1096297" y="587108"/>
            <a:ext cx="0" cy="1962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0" name="Прямая соединительная линия 99"/>
          <p:cNvCxnSpPr/>
          <p:nvPr/>
        </p:nvCxnSpPr>
        <p:spPr>
          <a:xfrm>
            <a:off x="1102491" y="587109"/>
            <a:ext cx="473795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1" name="TextBox 100"/>
          <p:cNvSpPr txBox="1"/>
          <p:nvPr/>
        </p:nvSpPr>
        <p:spPr>
          <a:xfrm>
            <a:off x="1034269" y="398871"/>
            <a:ext cx="788963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00" dirty="0" smtClean="0">
                <a:latin typeface="Arial" panose="020B0604020202020204" pitchFamily="34" charset="0"/>
                <a:cs typeface="Arial" panose="020B0604020202020204" pitchFamily="34" charset="0"/>
              </a:rPr>
              <a:t>км </a:t>
            </a:r>
            <a:r>
              <a:rPr lang="ru-RU" sz="800" dirty="0" smtClean="0">
                <a:latin typeface="Arial" panose="020B0604020202020204" pitchFamily="34" charset="0"/>
                <a:cs typeface="Arial" panose="020B0604020202020204" pitchFamily="34" charset="0"/>
              </a:rPr>
              <a:t>665 </a:t>
            </a:r>
            <a:r>
              <a:rPr lang="ru-RU" sz="800" dirty="0" smtClean="0">
                <a:latin typeface="Arial" panose="020B0604020202020204" pitchFamily="34" charset="0"/>
                <a:cs typeface="Arial" panose="020B0604020202020204" pitchFamily="34" charset="0"/>
              </a:rPr>
              <a:t>(п)</a:t>
            </a:r>
            <a:endParaRPr lang="ru-RU" sz="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02" name="Прямая соединительная линия 101"/>
          <p:cNvCxnSpPr/>
          <p:nvPr/>
        </p:nvCxnSpPr>
        <p:spPr>
          <a:xfrm>
            <a:off x="1091698" y="2736939"/>
            <a:ext cx="0" cy="2088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" name="Прямая соединительная линия 102"/>
          <p:cNvCxnSpPr/>
          <p:nvPr/>
        </p:nvCxnSpPr>
        <p:spPr>
          <a:xfrm>
            <a:off x="1091668" y="4834291"/>
            <a:ext cx="473795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4" name="TextBox 103"/>
          <p:cNvSpPr txBox="1"/>
          <p:nvPr/>
        </p:nvSpPr>
        <p:spPr>
          <a:xfrm>
            <a:off x="1046698" y="4653210"/>
            <a:ext cx="788963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00" dirty="0" smtClean="0">
                <a:latin typeface="Arial" panose="020B0604020202020204" pitchFamily="34" charset="0"/>
                <a:cs typeface="Arial" panose="020B0604020202020204" pitchFamily="34" charset="0"/>
              </a:rPr>
              <a:t>км </a:t>
            </a:r>
            <a:r>
              <a:rPr lang="ru-RU" sz="800" dirty="0" smtClean="0">
                <a:latin typeface="Arial" panose="020B0604020202020204" pitchFamily="34" charset="0"/>
                <a:cs typeface="Arial" panose="020B0604020202020204" pitchFamily="34" charset="0"/>
              </a:rPr>
              <a:t>665 </a:t>
            </a:r>
            <a:r>
              <a:rPr lang="ru-RU" sz="800" dirty="0" smtClean="0">
                <a:latin typeface="Arial" panose="020B0604020202020204" pitchFamily="34" charset="0"/>
                <a:cs typeface="Arial" panose="020B0604020202020204" pitchFamily="34" charset="0"/>
              </a:rPr>
              <a:t>(л)</a:t>
            </a:r>
            <a:endParaRPr lang="ru-RU" sz="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5" name="Прямоугольник 104"/>
          <p:cNvSpPr/>
          <p:nvPr/>
        </p:nvSpPr>
        <p:spPr>
          <a:xfrm>
            <a:off x="7794425" y="2894010"/>
            <a:ext cx="108000" cy="108000"/>
          </a:xfrm>
          <a:prstGeom prst="rect">
            <a:avLst/>
          </a:prstGeom>
          <a:solidFill>
            <a:srgbClr val="7030A0"/>
          </a:solidFill>
          <a:ln w="412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6" name="Прямоугольник 105"/>
          <p:cNvSpPr/>
          <p:nvPr/>
        </p:nvSpPr>
        <p:spPr>
          <a:xfrm>
            <a:off x="7815291" y="2765994"/>
            <a:ext cx="108000" cy="108000"/>
          </a:xfrm>
          <a:prstGeom prst="rect">
            <a:avLst/>
          </a:prstGeom>
          <a:solidFill>
            <a:srgbClr val="7030A0"/>
          </a:solidFill>
          <a:ln w="412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8" name="Прямоугольник 107"/>
          <p:cNvSpPr/>
          <p:nvPr/>
        </p:nvSpPr>
        <p:spPr>
          <a:xfrm>
            <a:off x="4963010" y="2720966"/>
            <a:ext cx="108000" cy="108000"/>
          </a:xfrm>
          <a:prstGeom prst="rect">
            <a:avLst/>
          </a:prstGeom>
          <a:solidFill>
            <a:srgbClr val="7030A0"/>
          </a:solidFill>
          <a:ln w="412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9" name="Прямоугольник 108"/>
          <p:cNvSpPr/>
          <p:nvPr/>
        </p:nvSpPr>
        <p:spPr>
          <a:xfrm>
            <a:off x="4956576" y="2586314"/>
            <a:ext cx="108000" cy="108000"/>
          </a:xfrm>
          <a:prstGeom prst="rect">
            <a:avLst/>
          </a:prstGeom>
          <a:solidFill>
            <a:srgbClr val="7030A0"/>
          </a:solidFill>
          <a:ln w="412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0" name="Прямоугольник 109"/>
          <p:cNvSpPr/>
          <p:nvPr/>
        </p:nvSpPr>
        <p:spPr>
          <a:xfrm>
            <a:off x="1048797" y="2658626"/>
            <a:ext cx="108000" cy="108000"/>
          </a:xfrm>
          <a:prstGeom prst="rect">
            <a:avLst/>
          </a:prstGeom>
          <a:solidFill>
            <a:srgbClr val="7030A0"/>
          </a:solidFill>
          <a:ln w="412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1" name="Прямоугольник 110"/>
          <p:cNvSpPr/>
          <p:nvPr/>
        </p:nvSpPr>
        <p:spPr>
          <a:xfrm>
            <a:off x="1048797" y="2525762"/>
            <a:ext cx="108000" cy="108000"/>
          </a:xfrm>
          <a:prstGeom prst="rect">
            <a:avLst/>
          </a:prstGeom>
          <a:solidFill>
            <a:srgbClr val="7030A0"/>
          </a:solidFill>
          <a:ln w="412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12" name="Прямая соединительная линия 111"/>
          <p:cNvCxnSpPr/>
          <p:nvPr/>
        </p:nvCxnSpPr>
        <p:spPr>
          <a:xfrm>
            <a:off x="10002269" y="2806841"/>
            <a:ext cx="0" cy="2034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3" name="Прямая соединительная линия 112"/>
          <p:cNvCxnSpPr/>
          <p:nvPr/>
        </p:nvCxnSpPr>
        <p:spPr>
          <a:xfrm>
            <a:off x="10002239" y="4840694"/>
            <a:ext cx="473795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4" name="TextBox 113"/>
          <p:cNvSpPr txBox="1"/>
          <p:nvPr/>
        </p:nvSpPr>
        <p:spPr>
          <a:xfrm>
            <a:off x="9957269" y="4659613"/>
            <a:ext cx="788963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00" dirty="0" smtClean="0">
                <a:latin typeface="Arial" panose="020B0604020202020204" pitchFamily="34" charset="0"/>
                <a:cs typeface="Arial" panose="020B0604020202020204" pitchFamily="34" charset="0"/>
              </a:rPr>
              <a:t>км </a:t>
            </a:r>
            <a:r>
              <a:rPr lang="ru-RU" sz="800" dirty="0" smtClean="0">
                <a:latin typeface="Arial" panose="020B0604020202020204" pitchFamily="34" charset="0"/>
                <a:cs typeface="Arial" panose="020B0604020202020204" pitchFamily="34" charset="0"/>
              </a:rPr>
              <a:t>119 </a:t>
            </a:r>
            <a:r>
              <a:rPr lang="ru-RU" sz="800" dirty="0" smtClean="0">
                <a:latin typeface="Arial" panose="020B0604020202020204" pitchFamily="34" charset="0"/>
                <a:cs typeface="Arial" panose="020B0604020202020204" pitchFamily="34" charset="0"/>
              </a:rPr>
              <a:t>(л)</a:t>
            </a:r>
            <a:endParaRPr lang="ru-RU" sz="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17" name="Прямая соединительная линия 116"/>
          <p:cNvCxnSpPr/>
          <p:nvPr/>
        </p:nvCxnSpPr>
        <p:spPr>
          <a:xfrm>
            <a:off x="10020506" y="606617"/>
            <a:ext cx="0" cy="2016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8" name="Прямая соединительная линия 117"/>
          <p:cNvCxnSpPr/>
          <p:nvPr/>
        </p:nvCxnSpPr>
        <p:spPr>
          <a:xfrm>
            <a:off x="10026700" y="606617"/>
            <a:ext cx="473795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9" name="TextBox 118"/>
          <p:cNvSpPr txBox="1"/>
          <p:nvPr/>
        </p:nvSpPr>
        <p:spPr>
          <a:xfrm>
            <a:off x="9958478" y="418379"/>
            <a:ext cx="788963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00" dirty="0" smtClean="0">
                <a:latin typeface="Arial" panose="020B0604020202020204" pitchFamily="34" charset="0"/>
                <a:cs typeface="Arial" panose="020B0604020202020204" pitchFamily="34" charset="0"/>
              </a:rPr>
              <a:t>км </a:t>
            </a:r>
            <a:r>
              <a:rPr lang="ru-RU" sz="800" dirty="0" smtClean="0">
                <a:latin typeface="Arial" panose="020B0604020202020204" pitchFamily="34" charset="0"/>
                <a:cs typeface="Arial" panose="020B0604020202020204" pitchFamily="34" charset="0"/>
              </a:rPr>
              <a:t>119 </a:t>
            </a:r>
            <a:r>
              <a:rPr lang="ru-RU" sz="800" dirty="0" smtClean="0">
                <a:latin typeface="Arial" panose="020B0604020202020204" pitchFamily="34" charset="0"/>
                <a:cs typeface="Arial" panose="020B0604020202020204" pitchFamily="34" charset="0"/>
              </a:rPr>
              <a:t>(п)</a:t>
            </a:r>
            <a:endParaRPr lang="ru-RU" sz="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0" name="Овал 119"/>
          <p:cNvSpPr>
            <a:spLocks noChangeAspect="1"/>
          </p:cNvSpPr>
          <p:nvPr/>
        </p:nvSpPr>
        <p:spPr>
          <a:xfrm>
            <a:off x="9018934" y="2382812"/>
            <a:ext cx="90000" cy="90000"/>
          </a:xfrm>
          <a:prstGeom prst="ellipse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1" name="Овал 120"/>
          <p:cNvSpPr>
            <a:spLocks noChangeAspect="1"/>
          </p:cNvSpPr>
          <p:nvPr/>
        </p:nvSpPr>
        <p:spPr>
          <a:xfrm>
            <a:off x="9042999" y="2469276"/>
            <a:ext cx="90000" cy="90000"/>
          </a:xfrm>
          <a:prstGeom prst="ellipse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22" name="Прямая соединительная линия 121"/>
          <p:cNvCxnSpPr/>
          <p:nvPr/>
        </p:nvCxnSpPr>
        <p:spPr>
          <a:xfrm>
            <a:off x="9061007" y="580387"/>
            <a:ext cx="0" cy="1800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3" name="Прямая соединительная линия 122"/>
          <p:cNvCxnSpPr/>
          <p:nvPr/>
        </p:nvCxnSpPr>
        <p:spPr>
          <a:xfrm>
            <a:off x="9067201" y="580387"/>
            <a:ext cx="473795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4" name="TextBox 123"/>
          <p:cNvSpPr txBox="1"/>
          <p:nvPr/>
        </p:nvSpPr>
        <p:spPr>
          <a:xfrm>
            <a:off x="8998979" y="392149"/>
            <a:ext cx="788963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00" dirty="0" smtClean="0">
                <a:latin typeface="Arial" panose="020B0604020202020204" pitchFamily="34" charset="0"/>
                <a:cs typeface="Arial" panose="020B0604020202020204" pitchFamily="34" charset="0"/>
              </a:rPr>
              <a:t>км </a:t>
            </a:r>
            <a:r>
              <a:rPr lang="ru-RU" sz="800" dirty="0" smtClean="0">
                <a:latin typeface="Arial" panose="020B0604020202020204" pitchFamily="34" charset="0"/>
                <a:cs typeface="Arial" panose="020B0604020202020204" pitchFamily="34" charset="0"/>
              </a:rPr>
              <a:t>176 </a:t>
            </a:r>
            <a:r>
              <a:rPr lang="ru-RU" sz="800" dirty="0" smtClean="0">
                <a:latin typeface="Arial" panose="020B0604020202020204" pitchFamily="34" charset="0"/>
                <a:cs typeface="Arial" panose="020B0604020202020204" pitchFamily="34" charset="0"/>
              </a:rPr>
              <a:t>(п)</a:t>
            </a:r>
            <a:endParaRPr lang="ru-RU" sz="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25" name="Прямая соединительная линия 124"/>
          <p:cNvCxnSpPr/>
          <p:nvPr/>
        </p:nvCxnSpPr>
        <p:spPr>
          <a:xfrm>
            <a:off x="9074600" y="2533791"/>
            <a:ext cx="0" cy="2304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6" name="Прямая соединительная линия 125"/>
          <p:cNvCxnSpPr/>
          <p:nvPr/>
        </p:nvCxnSpPr>
        <p:spPr>
          <a:xfrm>
            <a:off x="9074570" y="4840694"/>
            <a:ext cx="473795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7" name="TextBox 126"/>
          <p:cNvSpPr txBox="1"/>
          <p:nvPr/>
        </p:nvSpPr>
        <p:spPr>
          <a:xfrm>
            <a:off x="9029600" y="4659613"/>
            <a:ext cx="788963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00" dirty="0" smtClean="0">
                <a:latin typeface="Arial" panose="020B0604020202020204" pitchFamily="34" charset="0"/>
                <a:cs typeface="Arial" panose="020B0604020202020204" pitchFamily="34" charset="0"/>
              </a:rPr>
              <a:t>км </a:t>
            </a:r>
            <a:r>
              <a:rPr lang="ru-RU" sz="800" dirty="0" smtClean="0">
                <a:latin typeface="Arial" panose="020B0604020202020204" pitchFamily="34" charset="0"/>
                <a:cs typeface="Arial" panose="020B0604020202020204" pitchFamily="34" charset="0"/>
              </a:rPr>
              <a:t>176 </a:t>
            </a:r>
            <a:r>
              <a:rPr lang="ru-RU" sz="800" dirty="0" smtClean="0">
                <a:latin typeface="Arial" panose="020B0604020202020204" pitchFamily="34" charset="0"/>
                <a:cs typeface="Arial" panose="020B0604020202020204" pitchFamily="34" charset="0"/>
              </a:rPr>
              <a:t>(л)</a:t>
            </a:r>
            <a:endParaRPr lang="ru-RU" sz="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8" name="Овал 127"/>
          <p:cNvSpPr>
            <a:spLocks noChangeAspect="1"/>
          </p:cNvSpPr>
          <p:nvPr/>
        </p:nvSpPr>
        <p:spPr>
          <a:xfrm>
            <a:off x="2623077" y="2882860"/>
            <a:ext cx="90000" cy="90000"/>
          </a:xfrm>
          <a:prstGeom prst="ellipse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29" name="Прямая соединительная линия 128"/>
          <p:cNvCxnSpPr/>
          <p:nvPr/>
        </p:nvCxnSpPr>
        <p:spPr>
          <a:xfrm>
            <a:off x="2667796" y="2965539"/>
            <a:ext cx="0" cy="1872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0" name="Прямая соединительная линия 129"/>
          <p:cNvCxnSpPr/>
          <p:nvPr/>
        </p:nvCxnSpPr>
        <p:spPr>
          <a:xfrm>
            <a:off x="2667766" y="4834291"/>
            <a:ext cx="473795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1" name="TextBox 130"/>
          <p:cNvSpPr txBox="1"/>
          <p:nvPr/>
        </p:nvSpPr>
        <p:spPr>
          <a:xfrm>
            <a:off x="2622796" y="4653210"/>
            <a:ext cx="788963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00" dirty="0" smtClean="0">
                <a:latin typeface="Arial" panose="020B0604020202020204" pitchFamily="34" charset="0"/>
                <a:cs typeface="Arial" panose="020B0604020202020204" pitchFamily="34" charset="0"/>
              </a:rPr>
              <a:t>км </a:t>
            </a:r>
            <a:r>
              <a:rPr lang="ru-RU" sz="800" dirty="0" smtClean="0">
                <a:latin typeface="Arial" panose="020B0604020202020204" pitchFamily="34" charset="0"/>
                <a:cs typeface="Arial" panose="020B0604020202020204" pitchFamily="34" charset="0"/>
              </a:rPr>
              <a:t>594 </a:t>
            </a:r>
            <a:r>
              <a:rPr lang="ru-RU" sz="800" dirty="0" smtClean="0">
                <a:latin typeface="Arial" panose="020B0604020202020204" pitchFamily="34" charset="0"/>
                <a:cs typeface="Arial" panose="020B0604020202020204" pitchFamily="34" charset="0"/>
              </a:rPr>
              <a:t>(л)</a:t>
            </a:r>
            <a:endParaRPr lang="ru-RU" sz="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34" name="Прямая соединительная линия 133"/>
          <p:cNvCxnSpPr/>
          <p:nvPr/>
        </p:nvCxnSpPr>
        <p:spPr>
          <a:xfrm>
            <a:off x="2993677" y="3244657"/>
            <a:ext cx="0" cy="1242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5" name="Прямая соединительная линия 134"/>
          <p:cNvCxnSpPr/>
          <p:nvPr/>
        </p:nvCxnSpPr>
        <p:spPr>
          <a:xfrm>
            <a:off x="2993647" y="4491109"/>
            <a:ext cx="473795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6" name="TextBox 135"/>
          <p:cNvSpPr txBox="1"/>
          <p:nvPr/>
        </p:nvSpPr>
        <p:spPr>
          <a:xfrm>
            <a:off x="2948677" y="4310028"/>
            <a:ext cx="788963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00" dirty="0" smtClean="0">
                <a:latin typeface="Arial" panose="020B0604020202020204" pitchFamily="34" charset="0"/>
                <a:cs typeface="Arial" panose="020B0604020202020204" pitchFamily="34" charset="0"/>
              </a:rPr>
              <a:t>км </a:t>
            </a:r>
            <a:r>
              <a:rPr lang="ru-RU" sz="800" dirty="0" smtClean="0">
                <a:latin typeface="Arial" panose="020B0604020202020204" pitchFamily="34" charset="0"/>
                <a:cs typeface="Arial" panose="020B0604020202020204" pitchFamily="34" charset="0"/>
              </a:rPr>
              <a:t>564 </a:t>
            </a:r>
            <a:r>
              <a:rPr lang="ru-RU" sz="800" dirty="0" smtClean="0">
                <a:latin typeface="Arial" panose="020B0604020202020204" pitchFamily="34" charset="0"/>
                <a:cs typeface="Arial" panose="020B0604020202020204" pitchFamily="34" charset="0"/>
              </a:rPr>
              <a:t>(л)</a:t>
            </a:r>
            <a:endParaRPr lang="ru-RU" sz="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37" name="Прямая соединительная линия 136"/>
          <p:cNvCxnSpPr/>
          <p:nvPr/>
        </p:nvCxnSpPr>
        <p:spPr>
          <a:xfrm>
            <a:off x="3034857" y="1088756"/>
            <a:ext cx="0" cy="1980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8" name="Прямая соединительная линия 137"/>
          <p:cNvCxnSpPr/>
          <p:nvPr/>
        </p:nvCxnSpPr>
        <p:spPr>
          <a:xfrm>
            <a:off x="3041051" y="1088757"/>
            <a:ext cx="473795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9" name="TextBox 138"/>
          <p:cNvSpPr txBox="1"/>
          <p:nvPr/>
        </p:nvSpPr>
        <p:spPr>
          <a:xfrm>
            <a:off x="2972829" y="900519"/>
            <a:ext cx="788963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00" dirty="0" smtClean="0">
                <a:latin typeface="Arial" panose="020B0604020202020204" pitchFamily="34" charset="0"/>
                <a:cs typeface="Arial" panose="020B0604020202020204" pitchFamily="34" charset="0"/>
              </a:rPr>
              <a:t>км </a:t>
            </a:r>
            <a:r>
              <a:rPr lang="ru-RU" sz="800" dirty="0" smtClean="0">
                <a:latin typeface="Arial" panose="020B0604020202020204" pitchFamily="34" charset="0"/>
                <a:cs typeface="Arial" panose="020B0604020202020204" pitchFamily="34" charset="0"/>
              </a:rPr>
              <a:t>564 </a:t>
            </a:r>
            <a:r>
              <a:rPr lang="ru-RU" sz="800" dirty="0" smtClean="0">
                <a:latin typeface="Arial" panose="020B0604020202020204" pitchFamily="34" charset="0"/>
                <a:cs typeface="Arial" panose="020B0604020202020204" pitchFamily="34" charset="0"/>
              </a:rPr>
              <a:t>(п)</a:t>
            </a:r>
            <a:endParaRPr lang="ru-RU" sz="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0" name="Прямоугольник 139"/>
          <p:cNvSpPr/>
          <p:nvPr/>
        </p:nvSpPr>
        <p:spPr>
          <a:xfrm>
            <a:off x="11142795" y="2791150"/>
            <a:ext cx="54000" cy="540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254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1" name="Прямоугольник 140"/>
          <p:cNvSpPr/>
          <p:nvPr/>
        </p:nvSpPr>
        <p:spPr>
          <a:xfrm>
            <a:off x="11167442" y="2732942"/>
            <a:ext cx="54000" cy="540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254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Овал 18"/>
          <p:cNvSpPr>
            <a:spLocks noChangeAspect="1"/>
          </p:cNvSpPr>
          <p:nvPr/>
        </p:nvSpPr>
        <p:spPr>
          <a:xfrm>
            <a:off x="11080392" y="2761842"/>
            <a:ext cx="90000" cy="90000"/>
          </a:xfrm>
          <a:prstGeom prst="ellipse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2" name="Прямоугольник 141"/>
          <p:cNvSpPr/>
          <p:nvPr/>
        </p:nvSpPr>
        <p:spPr>
          <a:xfrm>
            <a:off x="10849166" y="2815406"/>
            <a:ext cx="54000" cy="540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254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Овал 19"/>
          <p:cNvSpPr>
            <a:spLocks noChangeAspect="1"/>
          </p:cNvSpPr>
          <p:nvPr/>
        </p:nvSpPr>
        <p:spPr>
          <a:xfrm>
            <a:off x="10799404" y="2806842"/>
            <a:ext cx="90000" cy="90000"/>
          </a:xfrm>
          <a:prstGeom prst="ellipse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3" name="Прямоугольник 142"/>
          <p:cNvSpPr/>
          <p:nvPr/>
        </p:nvSpPr>
        <p:spPr>
          <a:xfrm>
            <a:off x="10765622" y="2788406"/>
            <a:ext cx="54000" cy="540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254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44" name="Прямая соединительная линия 143"/>
          <p:cNvCxnSpPr/>
          <p:nvPr/>
        </p:nvCxnSpPr>
        <p:spPr>
          <a:xfrm flipH="1">
            <a:off x="11188778" y="2053643"/>
            <a:ext cx="500" cy="684000"/>
          </a:xfrm>
          <a:prstGeom prst="line">
            <a:avLst/>
          </a:prstGeom>
          <a:ln w="3175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5" name="Прямая соединительная линия 144"/>
          <p:cNvCxnSpPr/>
          <p:nvPr/>
        </p:nvCxnSpPr>
        <p:spPr>
          <a:xfrm>
            <a:off x="11188389" y="2054188"/>
            <a:ext cx="473795" cy="0"/>
          </a:xfrm>
          <a:prstGeom prst="line">
            <a:avLst/>
          </a:prstGeom>
          <a:ln w="3175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6" name="TextBox 145"/>
          <p:cNvSpPr txBox="1"/>
          <p:nvPr/>
        </p:nvSpPr>
        <p:spPr>
          <a:xfrm>
            <a:off x="11104587" y="1927623"/>
            <a:ext cx="788963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км </a:t>
            </a:r>
            <a:r>
              <a:rPr lang="ru-RU" sz="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22 </a:t>
            </a:r>
            <a:r>
              <a:rPr lang="ru-RU" sz="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(п)</a:t>
            </a:r>
            <a:endParaRPr lang="ru-RU" sz="5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Овал 17"/>
          <p:cNvSpPr>
            <a:spLocks noChangeAspect="1"/>
          </p:cNvSpPr>
          <p:nvPr/>
        </p:nvSpPr>
        <p:spPr>
          <a:xfrm>
            <a:off x="11125340" y="2685965"/>
            <a:ext cx="90000" cy="90000"/>
          </a:xfrm>
          <a:prstGeom prst="ellipse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47" name="Прямая соединительная линия 146"/>
          <p:cNvCxnSpPr/>
          <p:nvPr/>
        </p:nvCxnSpPr>
        <p:spPr>
          <a:xfrm flipH="1">
            <a:off x="11163304" y="2856606"/>
            <a:ext cx="500" cy="586800"/>
          </a:xfrm>
          <a:prstGeom prst="line">
            <a:avLst/>
          </a:prstGeom>
          <a:ln w="3175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8" name="Прямая соединительная линия 147"/>
          <p:cNvCxnSpPr/>
          <p:nvPr/>
        </p:nvCxnSpPr>
        <p:spPr>
          <a:xfrm>
            <a:off x="11164193" y="3440472"/>
            <a:ext cx="473795" cy="0"/>
          </a:xfrm>
          <a:prstGeom prst="line">
            <a:avLst/>
          </a:prstGeom>
          <a:ln w="3175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9" name="TextBox 148"/>
          <p:cNvSpPr txBox="1"/>
          <p:nvPr/>
        </p:nvSpPr>
        <p:spPr>
          <a:xfrm>
            <a:off x="11080391" y="3313907"/>
            <a:ext cx="788963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км </a:t>
            </a:r>
            <a:r>
              <a:rPr lang="ru-RU" sz="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22 (л)</a:t>
            </a:r>
            <a:endParaRPr lang="ru-RU" sz="5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50" name="Прямая соединительная линия 149"/>
          <p:cNvCxnSpPr>
            <a:stCxn id="142" idx="2"/>
          </p:cNvCxnSpPr>
          <p:nvPr/>
        </p:nvCxnSpPr>
        <p:spPr>
          <a:xfrm>
            <a:off x="10876166" y="2869406"/>
            <a:ext cx="654" cy="466451"/>
          </a:xfrm>
          <a:prstGeom prst="line">
            <a:avLst/>
          </a:prstGeom>
          <a:ln w="3175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1" name="Прямая соединительная линия 150"/>
          <p:cNvCxnSpPr/>
          <p:nvPr/>
        </p:nvCxnSpPr>
        <p:spPr>
          <a:xfrm>
            <a:off x="10877709" y="3332923"/>
            <a:ext cx="473795" cy="0"/>
          </a:xfrm>
          <a:prstGeom prst="line">
            <a:avLst/>
          </a:prstGeom>
          <a:ln w="3175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2" name="TextBox 151"/>
          <p:cNvSpPr txBox="1"/>
          <p:nvPr/>
        </p:nvSpPr>
        <p:spPr>
          <a:xfrm>
            <a:off x="10793907" y="3206358"/>
            <a:ext cx="788963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км </a:t>
            </a:r>
            <a:r>
              <a:rPr lang="ru-RU" sz="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63 (л)</a:t>
            </a:r>
            <a:endParaRPr lang="ru-RU" sz="5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53" name="Прямая соединительная линия 152"/>
          <p:cNvCxnSpPr/>
          <p:nvPr/>
        </p:nvCxnSpPr>
        <p:spPr>
          <a:xfrm flipH="1">
            <a:off x="10788362" y="2182251"/>
            <a:ext cx="500" cy="594000"/>
          </a:xfrm>
          <a:prstGeom prst="line">
            <a:avLst/>
          </a:prstGeom>
          <a:ln w="3175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4" name="Прямая соединительная линия 153"/>
          <p:cNvCxnSpPr/>
          <p:nvPr/>
        </p:nvCxnSpPr>
        <p:spPr>
          <a:xfrm>
            <a:off x="10787973" y="2182796"/>
            <a:ext cx="473795" cy="0"/>
          </a:xfrm>
          <a:prstGeom prst="line">
            <a:avLst/>
          </a:prstGeom>
          <a:ln w="3175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5" name="TextBox 154"/>
          <p:cNvSpPr txBox="1"/>
          <p:nvPr/>
        </p:nvSpPr>
        <p:spPr>
          <a:xfrm>
            <a:off x="10704171" y="2056231"/>
            <a:ext cx="788963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км </a:t>
            </a:r>
            <a:r>
              <a:rPr lang="ru-RU" sz="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70 </a:t>
            </a:r>
            <a:r>
              <a:rPr lang="ru-RU" sz="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(п)</a:t>
            </a:r>
            <a:endParaRPr lang="ru-RU" sz="5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6" name="Прямоугольник 155"/>
          <p:cNvSpPr/>
          <p:nvPr/>
        </p:nvSpPr>
        <p:spPr>
          <a:xfrm>
            <a:off x="10612056" y="2808245"/>
            <a:ext cx="54000" cy="540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254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57" name="Прямая соединительная линия 156"/>
          <p:cNvCxnSpPr/>
          <p:nvPr/>
        </p:nvCxnSpPr>
        <p:spPr>
          <a:xfrm flipH="1">
            <a:off x="10637884" y="2304371"/>
            <a:ext cx="500" cy="486000"/>
          </a:xfrm>
          <a:prstGeom prst="line">
            <a:avLst/>
          </a:prstGeom>
          <a:ln w="3175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8" name="Прямая соединительная линия 157"/>
          <p:cNvCxnSpPr/>
          <p:nvPr/>
        </p:nvCxnSpPr>
        <p:spPr>
          <a:xfrm>
            <a:off x="10637495" y="2304916"/>
            <a:ext cx="473795" cy="0"/>
          </a:xfrm>
          <a:prstGeom prst="line">
            <a:avLst/>
          </a:prstGeom>
          <a:ln w="3175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9" name="TextBox 158"/>
          <p:cNvSpPr txBox="1"/>
          <p:nvPr/>
        </p:nvSpPr>
        <p:spPr>
          <a:xfrm>
            <a:off x="10553693" y="2178351"/>
            <a:ext cx="788963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км </a:t>
            </a:r>
            <a:r>
              <a:rPr lang="ru-RU" sz="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86 </a:t>
            </a:r>
            <a:r>
              <a:rPr lang="ru-RU" sz="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(п)</a:t>
            </a:r>
            <a:endParaRPr lang="ru-RU" sz="5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60" name="Прямая соединительная линия 159"/>
          <p:cNvCxnSpPr/>
          <p:nvPr/>
        </p:nvCxnSpPr>
        <p:spPr>
          <a:xfrm>
            <a:off x="10635952" y="2948368"/>
            <a:ext cx="654" cy="180000"/>
          </a:xfrm>
          <a:prstGeom prst="line">
            <a:avLst/>
          </a:prstGeom>
          <a:ln w="3175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1" name="Прямая соединительная линия 160"/>
          <p:cNvCxnSpPr/>
          <p:nvPr/>
        </p:nvCxnSpPr>
        <p:spPr>
          <a:xfrm>
            <a:off x="10637495" y="3126135"/>
            <a:ext cx="473795" cy="0"/>
          </a:xfrm>
          <a:prstGeom prst="line">
            <a:avLst/>
          </a:prstGeom>
          <a:ln w="3175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2" name="TextBox 161"/>
          <p:cNvSpPr txBox="1"/>
          <p:nvPr/>
        </p:nvSpPr>
        <p:spPr>
          <a:xfrm>
            <a:off x="10553693" y="2999570"/>
            <a:ext cx="788963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км </a:t>
            </a:r>
            <a:r>
              <a:rPr lang="ru-RU" sz="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86 (л)</a:t>
            </a:r>
            <a:endParaRPr lang="ru-RU" sz="5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3" name="Прямоугольник 162"/>
          <p:cNvSpPr/>
          <p:nvPr/>
        </p:nvSpPr>
        <p:spPr>
          <a:xfrm>
            <a:off x="10613586" y="2895655"/>
            <a:ext cx="54000" cy="540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254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4" name="Прямоугольник 163"/>
          <p:cNvSpPr/>
          <p:nvPr/>
        </p:nvSpPr>
        <p:spPr>
          <a:xfrm>
            <a:off x="10272498" y="2871377"/>
            <a:ext cx="54000" cy="540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254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5" name="Прямоугольник 164"/>
          <p:cNvSpPr/>
          <p:nvPr/>
        </p:nvSpPr>
        <p:spPr>
          <a:xfrm>
            <a:off x="10272369" y="2775965"/>
            <a:ext cx="54000" cy="540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254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66" name="Прямая соединительная линия 165"/>
          <p:cNvCxnSpPr/>
          <p:nvPr/>
        </p:nvCxnSpPr>
        <p:spPr>
          <a:xfrm flipH="1">
            <a:off x="10292793" y="2054127"/>
            <a:ext cx="500" cy="720000"/>
          </a:xfrm>
          <a:prstGeom prst="line">
            <a:avLst/>
          </a:prstGeom>
          <a:ln w="3175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7" name="Прямая соединительная линия 166"/>
          <p:cNvCxnSpPr/>
          <p:nvPr/>
        </p:nvCxnSpPr>
        <p:spPr>
          <a:xfrm>
            <a:off x="10292404" y="2054672"/>
            <a:ext cx="473795" cy="0"/>
          </a:xfrm>
          <a:prstGeom prst="line">
            <a:avLst/>
          </a:prstGeom>
          <a:ln w="3175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8" name="TextBox 167"/>
          <p:cNvSpPr txBox="1"/>
          <p:nvPr/>
        </p:nvSpPr>
        <p:spPr>
          <a:xfrm>
            <a:off x="10208602" y="1928107"/>
            <a:ext cx="788963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км </a:t>
            </a:r>
            <a:r>
              <a:rPr lang="ru-RU" sz="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104 </a:t>
            </a:r>
            <a:r>
              <a:rPr lang="ru-RU" sz="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(п)</a:t>
            </a:r>
            <a:endParaRPr lang="ru-RU" sz="5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69" name="Прямая соединительная линия 168"/>
          <p:cNvCxnSpPr/>
          <p:nvPr/>
        </p:nvCxnSpPr>
        <p:spPr>
          <a:xfrm flipH="1">
            <a:off x="10295056" y="2937266"/>
            <a:ext cx="500" cy="586800"/>
          </a:xfrm>
          <a:prstGeom prst="line">
            <a:avLst/>
          </a:prstGeom>
          <a:ln w="3175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0" name="Прямая соединительная линия 169"/>
          <p:cNvCxnSpPr/>
          <p:nvPr/>
        </p:nvCxnSpPr>
        <p:spPr>
          <a:xfrm>
            <a:off x="10295945" y="3521132"/>
            <a:ext cx="473795" cy="0"/>
          </a:xfrm>
          <a:prstGeom prst="line">
            <a:avLst/>
          </a:prstGeom>
          <a:ln w="3175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1" name="TextBox 170"/>
          <p:cNvSpPr txBox="1"/>
          <p:nvPr/>
        </p:nvSpPr>
        <p:spPr>
          <a:xfrm>
            <a:off x="10212143" y="3394567"/>
            <a:ext cx="788963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км </a:t>
            </a:r>
            <a:r>
              <a:rPr lang="ru-RU" sz="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104 (л)</a:t>
            </a:r>
            <a:endParaRPr lang="ru-RU" sz="5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2" name="Прямоугольник 171"/>
          <p:cNvSpPr/>
          <p:nvPr/>
        </p:nvSpPr>
        <p:spPr>
          <a:xfrm>
            <a:off x="9928686" y="2719105"/>
            <a:ext cx="54000" cy="540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254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3" name="Прямоугольник 172"/>
          <p:cNvSpPr/>
          <p:nvPr/>
        </p:nvSpPr>
        <p:spPr>
          <a:xfrm>
            <a:off x="9943284" y="2621348"/>
            <a:ext cx="54000" cy="540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254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5" name="Овал 114"/>
          <p:cNvSpPr>
            <a:spLocks noChangeAspect="1"/>
          </p:cNvSpPr>
          <p:nvPr/>
        </p:nvSpPr>
        <p:spPr>
          <a:xfrm>
            <a:off x="9957269" y="2719432"/>
            <a:ext cx="90000" cy="90000"/>
          </a:xfrm>
          <a:prstGeom prst="ellipse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6" name="Овал 115"/>
          <p:cNvSpPr>
            <a:spLocks noChangeAspect="1"/>
          </p:cNvSpPr>
          <p:nvPr/>
        </p:nvSpPr>
        <p:spPr>
          <a:xfrm>
            <a:off x="9989019" y="2615015"/>
            <a:ext cx="90000" cy="90000"/>
          </a:xfrm>
          <a:prstGeom prst="ellipse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74" name="Прямая соединительная линия 173"/>
          <p:cNvCxnSpPr/>
          <p:nvPr/>
        </p:nvCxnSpPr>
        <p:spPr>
          <a:xfrm flipH="1">
            <a:off x="9975044" y="1857891"/>
            <a:ext cx="500" cy="756000"/>
          </a:xfrm>
          <a:prstGeom prst="line">
            <a:avLst/>
          </a:prstGeom>
          <a:ln w="3175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5" name="Прямая соединительная линия 174"/>
          <p:cNvCxnSpPr/>
          <p:nvPr/>
        </p:nvCxnSpPr>
        <p:spPr>
          <a:xfrm>
            <a:off x="9974655" y="1858436"/>
            <a:ext cx="473795" cy="0"/>
          </a:xfrm>
          <a:prstGeom prst="line">
            <a:avLst/>
          </a:prstGeom>
          <a:ln w="3175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6" name="TextBox 175"/>
          <p:cNvSpPr txBox="1"/>
          <p:nvPr/>
        </p:nvSpPr>
        <p:spPr>
          <a:xfrm>
            <a:off x="9890853" y="1731871"/>
            <a:ext cx="788963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км </a:t>
            </a:r>
            <a:r>
              <a:rPr lang="ru-RU" sz="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124 </a:t>
            </a:r>
            <a:r>
              <a:rPr lang="ru-RU" sz="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(п)</a:t>
            </a:r>
            <a:endParaRPr lang="ru-RU" sz="5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77" name="Прямая соединительная линия 176"/>
          <p:cNvCxnSpPr/>
          <p:nvPr/>
        </p:nvCxnSpPr>
        <p:spPr>
          <a:xfrm flipH="1">
            <a:off x="9957378" y="2769512"/>
            <a:ext cx="500" cy="846000"/>
          </a:xfrm>
          <a:prstGeom prst="line">
            <a:avLst/>
          </a:prstGeom>
          <a:ln w="3175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8" name="Прямая соединительная линия 177"/>
          <p:cNvCxnSpPr/>
          <p:nvPr/>
        </p:nvCxnSpPr>
        <p:spPr>
          <a:xfrm>
            <a:off x="9958267" y="3616903"/>
            <a:ext cx="473795" cy="0"/>
          </a:xfrm>
          <a:prstGeom prst="line">
            <a:avLst/>
          </a:prstGeom>
          <a:ln w="3175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9" name="TextBox 178"/>
          <p:cNvSpPr txBox="1"/>
          <p:nvPr/>
        </p:nvSpPr>
        <p:spPr>
          <a:xfrm>
            <a:off x="9874465" y="3490338"/>
            <a:ext cx="788963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км </a:t>
            </a:r>
            <a:r>
              <a:rPr lang="ru-RU" sz="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124 (л)</a:t>
            </a:r>
            <a:endParaRPr lang="ru-RU" sz="5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0" name="Прямоугольник 179"/>
          <p:cNvSpPr/>
          <p:nvPr/>
        </p:nvSpPr>
        <p:spPr>
          <a:xfrm>
            <a:off x="9760073" y="2529728"/>
            <a:ext cx="54000" cy="540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254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1" name="Прямоугольник 180"/>
          <p:cNvSpPr/>
          <p:nvPr/>
        </p:nvSpPr>
        <p:spPr>
          <a:xfrm>
            <a:off x="9746201" y="2635055"/>
            <a:ext cx="54000" cy="540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254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82" name="Прямая соединительная линия 181"/>
          <p:cNvCxnSpPr/>
          <p:nvPr/>
        </p:nvCxnSpPr>
        <p:spPr>
          <a:xfrm flipH="1">
            <a:off x="9785280" y="1962503"/>
            <a:ext cx="500" cy="558000"/>
          </a:xfrm>
          <a:prstGeom prst="line">
            <a:avLst/>
          </a:prstGeom>
          <a:ln w="3175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3" name="Прямая соединительная линия 182"/>
          <p:cNvCxnSpPr/>
          <p:nvPr/>
        </p:nvCxnSpPr>
        <p:spPr>
          <a:xfrm>
            <a:off x="9784891" y="1963048"/>
            <a:ext cx="473795" cy="0"/>
          </a:xfrm>
          <a:prstGeom prst="line">
            <a:avLst/>
          </a:prstGeom>
          <a:ln w="3175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4" name="TextBox 183"/>
          <p:cNvSpPr txBox="1"/>
          <p:nvPr/>
        </p:nvSpPr>
        <p:spPr>
          <a:xfrm>
            <a:off x="9701089" y="1836483"/>
            <a:ext cx="788963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км </a:t>
            </a:r>
            <a:r>
              <a:rPr lang="ru-RU" sz="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140 </a:t>
            </a:r>
            <a:r>
              <a:rPr lang="ru-RU" sz="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(п)</a:t>
            </a:r>
            <a:endParaRPr lang="ru-RU" sz="5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85" name="Прямая соединительная линия 184"/>
          <p:cNvCxnSpPr/>
          <p:nvPr/>
        </p:nvCxnSpPr>
        <p:spPr>
          <a:xfrm flipH="1">
            <a:off x="9773053" y="2702464"/>
            <a:ext cx="500" cy="586800"/>
          </a:xfrm>
          <a:prstGeom prst="line">
            <a:avLst/>
          </a:prstGeom>
          <a:ln w="3175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6" name="Прямая соединительная линия 185"/>
          <p:cNvCxnSpPr/>
          <p:nvPr/>
        </p:nvCxnSpPr>
        <p:spPr>
          <a:xfrm>
            <a:off x="9773942" y="3286330"/>
            <a:ext cx="473795" cy="0"/>
          </a:xfrm>
          <a:prstGeom prst="line">
            <a:avLst/>
          </a:prstGeom>
          <a:ln w="3175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7" name="TextBox 186"/>
          <p:cNvSpPr txBox="1"/>
          <p:nvPr/>
        </p:nvSpPr>
        <p:spPr>
          <a:xfrm>
            <a:off x="9690140" y="3159765"/>
            <a:ext cx="788963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км </a:t>
            </a:r>
            <a:r>
              <a:rPr lang="ru-RU" sz="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140 (л)</a:t>
            </a:r>
            <a:endParaRPr lang="ru-RU" sz="5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8" name="Прямоугольник 187"/>
          <p:cNvSpPr/>
          <p:nvPr/>
        </p:nvSpPr>
        <p:spPr>
          <a:xfrm>
            <a:off x="8609722" y="2775965"/>
            <a:ext cx="54000" cy="540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254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9" name="Прямоугольник 188"/>
          <p:cNvSpPr/>
          <p:nvPr/>
        </p:nvSpPr>
        <p:spPr>
          <a:xfrm>
            <a:off x="8609180" y="2875094"/>
            <a:ext cx="54000" cy="540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254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90" name="Прямая соединительная линия 189"/>
          <p:cNvCxnSpPr/>
          <p:nvPr/>
        </p:nvCxnSpPr>
        <p:spPr>
          <a:xfrm flipH="1">
            <a:off x="8635388" y="2939294"/>
            <a:ext cx="500" cy="846000"/>
          </a:xfrm>
          <a:prstGeom prst="line">
            <a:avLst/>
          </a:prstGeom>
          <a:ln w="3175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1" name="Прямая соединительная линия 190"/>
          <p:cNvCxnSpPr/>
          <p:nvPr/>
        </p:nvCxnSpPr>
        <p:spPr>
          <a:xfrm>
            <a:off x="8636277" y="3786685"/>
            <a:ext cx="473795" cy="0"/>
          </a:xfrm>
          <a:prstGeom prst="line">
            <a:avLst/>
          </a:prstGeom>
          <a:ln w="3175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2" name="TextBox 191"/>
          <p:cNvSpPr txBox="1"/>
          <p:nvPr/>
        </p:nvSpPr>
        <p:spPr>
          <a:xfrm>
            <a:off x="8552475" y="3660120"/>
            <a:ext cx="788963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км </a:t>
            </a:r>
            <a:r>
              <a:rPr lang="ru-RU" sz="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219 (л)</a:t>
            </a:r>
            <a:endParaRPr lang="ru-RU" sz="5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93" name="Прямая соединительная линия 192"/>
          <p:cNvCxnSpPr/>
          <p:nvPr/>
        </p:nvCxnSpPr>
        <p:spPr>
          <a:xfrm flipH="1">
            <a:off x="8636345" y="2004121"/>
            <a:ext cx="500" cy="756000"/>
          </a:xfrm>
          <a:prstGeom prst="line">
            <a:avLst/>
          </a:prstGeom>
          <a:ln w="3175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4" name="Прямая соединительная линия 193"/>
          <p:cNvCxnSpPr/>
          <p:nvPr/>
        </p:nvCxnSpPr>
        <p:spPr>
          <a:xfrm>
            <a:off x="8635956" y="2004666"/>
            <a:ext cx="473795" cy="0"/>
          </a:xfrm>
          <a:prstGeom prst="line">
            <a:avLst/>
          </a:prstGeom>
          <a:ln w="3175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5" name="TextBox 194"/>
          <p:cNvSpPr txBox="1"/>
          <p:nvPr/>
        </p:nvSpPr>
        <p:spPr>
          <a:xfrm>
            <a:off x="8552154" y="1878101"/>
            <a:ext cx="788963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км </a:t>
            </a:r>
            <a:r>
              <a:rPr lang="ru-RU" sz="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219 </a:t>
            </a:r>
            <a:r>
              <a:rPr lang="ru-RU" sz="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(п)</a:t>
            </a:r>
            <a:endParaRPr lang="ru-RU" sz="5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6" name="Прямоугольник 195"/>
          <p:cNvSpPr/>
          <p:nvPr/>
        </p:nvSpPr>
        <p:spPr>
          <a:xfrm>
            <a:off x="8069364" y="2875094"/>
            <a:ext cx="54000" cy="540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254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7" name="Прямоугольник 196"/>
          <p:cNvSpPr/>
          <p:nvPr/>
        </p:nvSpPr>
        <p:spPr>
          <a:xfrm>
            <a:off x="8057686" y="2968937"/>
            <a:ext cx="54000" cy="540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254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98" name="Прямая соединительная линия 197"/>
          <p:cNvCxnSpPr/>
          <p:nvPr/>
        </p:nvCxnSpPr>
        <p:spPr>
          <a:xfrm flipH="1">
            <a:off x="8083682" y="3031035"/>
            <a:ext cx="500" cy="846000"/>
          </a:xfrm>
          <a:prstGeom prst="line">
            <a:avLst/>
          </a:prstGeom>
          <a:ln w="3175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9" name="Прямая соединительная линия 198"/>
          <p:cNvCxnSpPr/>
          <p:nvPr/>
        </p:nvCxnSpPr>
        <p:spPr>
          <a:xfrm>
            <a:off x="8084571" y="3878426"/>
            <a:ext cx="473795" cy="0"/>
          </a:xfrm>
          <a:prstGeom prst="line">
            <a:avLst/>
          </a:prstGeom>
          <a:ln w="3175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0" name="TextBox 199"/>
          <p:cNvSpPr txBox="1"/>
          <p:nvPr/>
        </p:nvSpPr>
        <p:spPr>
          <a:xfrm>
            <a:off x="8000769" y="3751861"/>
            <a:ext cx="788963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км </a:t>
            </a:r>
            <a:r>
              <a:rPr lang="ru-RU" sz="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240 (л)</a:t>
            </a:r>
            <a:endParaRPr lang="ru-RU" sz="5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201" name="Прямая соединительная линия 200"/>
          <p:cNvCxnSpPr/>
          <p:nvPr/>
        </p:nvCxnSpPr>
        <p:spPr>
          <a:xfrm flipH="1">
            <a:off x="8092308" y="2104674"/>
            <a:ext cx="500" cy="756000"/>
          </a:xfrm>
          <a:prstGeom prst="line">
            <a:avLst/>
          </a:prstGeom>
          <a:ln w="3175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2" name="Прямая соединительная линия 201"/>
          <p:cNvCxnSpPr/>
          <p:nvPr/>
        </p:nvCxnSpPr>
        <p:spPr>
          <a:xfrm>
            <a:off x="8091919" y="2105219"/>
            <a:ext cx="473795" cy="0"/>
          </a:xfrm>
          <a:prstGeom prst="line">
            <a:avLst/>
          </a:prstGeom>
          <a:ln w="3175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3" name="TextBox 202"/>
          <p:cNvSpPr txBox="1"/>
          <p:nvPr/>
        </p:nvSpPr>
        <p:spPr>
          <a:xfrm>
            <a:off x="8008117" y="1978654"/>
            <a:ext cx="788963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км </a:t>
            </a:r>
            <a:r>
              <a:rPr lang="ru-RU" sz="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240 </a:t>
            </a:r>
            <a:r>
              <a:rPr lang="ru-RU" sz="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(п)</a:t>
            </a:r>
            <a:endParaRPr lang="ru-RU" sz="5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4" name="Прямоугольник 203"/>
          <p:cNvSpPr/>
          <p:nvPr/>
        </p:nvSpPr>
        <p:spPr>
          <a:xfrm>
            <a:off x="7725204" y="2816150"/>
            <a:ext cx="54000" cy="540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254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5" name="Прямоугольник 204"/>
          <p:cNvSpPr/>
          <p:nvPr/>
        </p:nvSpPr>
        <p:spPr>
          <a:xfrm>
            <a:off x="7724728" y="2918860"/>
            <a:ext cx="54000" cy="540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254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206" name="Прямая соединительная линия 205"/>
          <p:cNvCxnSpPr/>
          <p:nvPr/>
        </p:nvCxnSpPr>
        <p:spPr>
          <a:xfrm flipH="1">
            <a:off x="7751882" y="2972040"/>
            <a:ext cx="500" cy="810000"/>
          </a:xfrm>
          <a:prstGeom prst="line">
            <a:avLst/>
          </a:prstGeom>
          <a:ln w="3175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7" name="Прямая соединительная линия 206"/>
          <p:cNvCxnSpPr/>
          <p:nvPr/>
        </p:nvCxnSpPr>
        <p:spPr>
          <a:xfrm>
            <a:off x="7752771" y="3781331"/>
            <a:ext cx="473795" cy="0"/>
          </a:xfrm>
          <a:prstGeom prst="line">
            <a:avLst/>
          </a:prstGeom>
          <a:ln w="3175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8" name="TextBox 207"/>
          <p:cNvSpPr txBox="1"/>
          <p:nvPr/>
        </p:nvSpPr>
        <p:spPr>
          <a:xfrm>
            <a:off x="7668969" y="3654766"/>
            <a:ext cx="788963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км </a:t>
            </a:r>
            <a:r>
              <a:rPr lang="ru-RU" sz="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262 (л)</a:t>
            </a:r>
            <a:endParaRPr lang="ru-RU" sz="5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209" name="Прямая соединительная линия 208"/>
          <p:cNvCxnSpPr/>
          <p:nvPr/>
        </p:nvCxnSpPr>
        <p:spPr>
          <a:xfrm flipH="1">
            <a:off x="7749371" y="2228022"/>
            <a:ext cx="500" cy="576000"/>
          </a:xfrm>
          <a:prstGeom prst="line">
            <a:avLst/>
          </a:prstGeom>
          <a:ln w="3175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0" name="Прямая соединительная линия 209"/>
          <p:cNvCxnSpPr/>
          <p:nvPr/>
        </p:nvCxnSpPr>
        <p:spPr>
          <a:xfrm>
            <a:off x="7748982" y="2228567"/>
            <a:ext cx="473795" cy="0"/>
          </a:xfrm>
          <a:prstGeom prst="line">
            <a:avLst/>
          </a:prstGeom>
          <a:ln w="3175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1" name="TextBox 210"/>
          <p:cNvSpPr txBox="1"/>
          <p:nvPr/>
        </p:nvSpPr>
        <p:spPr>
          <a:xfrm>
            <a:off x="7665180" y="2102002"/>
            <a:ext cx="788963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км </a:t>
            </a:r>
            <a:r>
              <a:rPr lang="ru-RU" sz="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262 </a:t>
            </a:r>
            <a:r>
              <a:rPr lang="ru-RU" sz="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(п)</a:t>
            </a:r>
            <a:endParaRPr lang="ru-RU" sz="5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2" name="Прямоугольник 211"/>
          <p:cNvSpPr/>
          <p:nvPr/>
        </p:nvSpPr>
        <p:spPr>
          <a:xfrm>
            <a:off x="7493008" y="2924865"/>
            <a:ext cx="54000" cy="540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254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3" name="Прямоугольник 212"/>
          <p:cNvSpPr/>
          <p:nvPr/>
        </p:nvSpPr>
        <p:spPr>
          <a:xfrm>
            <a:off x="7458858" y="2829965"/>
            <a:ext cx="54000" cy="540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254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214" name="Прямая соединительная линия 213"/>
          <p:cNvCxnSpPr/>
          <p:nvPr/>
        </p:nvCxnSpPr>
        <p:spPr>
          <a:xfrm flipH="1">
            <a:off x="7519670" y="2984699"/>
            <a:ext cx="500" cy="684000"/>
          </a:xfrm>
          <a:prstGeom prst="line">
            <a:avLst/>
          </a:prstGeom>
          <a:ln w="3175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5" name="Прямая соединительная линия 214"/>
          <p:cNvCxnSpPr/>
          <p:nvPr/>
        </p:nvCxnSpPr>
        <p:spPr>
          <a:xfrm>
            <a:off x="7520559" y="3666990"/>
            <a:ext cx="473795" cy="0"/>
          </a:xfrm>
          <a:prstGeom prst="line">
            <a:avLst/>
          </a:prstGeom>
          <a:ln w="3175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6" name="TextBox 215"/>
          <p:cNvSpPr txBox="1"/>
          <p:nvPr/>
        </p:nvSpPr>
        <p:spPr>
          <a:xfrm>
            <a:off x="7436757" y="3540425"/>
            <a:ext cx="788963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км </a:t>
            </a:r>
            <a:r>
              <a:rPr lang="ru-RU" sz="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281 (л)</a:t>
            </a:r>
            <a:endParaRPr lang="ru-RU" sz="5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217" name="Прямая соединительная линия 216"/>
          <p:cNvCxnSpPr/>
          <p:nvPr/>
        </p:nvCxnSpPr>
        <p:spPr>
          <a:xfrm flipH="1">
            <a:off x="7485055" y="2060056"/>
            <a:ext cx="500" cy="756000"/>
          </a:xfrm>
          <a:prstGeom prst="line">
            <a:avLst/>
          </a:prstGeom>
          <a:ln w="3175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8" name="Прямая соединительная линия 217"/>
          <p:cNvCxnSpPr/>
          <p:nvPr/>
        </p:nvCxnSpPr>
        <p:spPr>
          <a:xfrm>
            <a:off x="7484666" y="2060601"/>
            <a:ext cx="473795" cy="0"/>
          </a:xfrm>
          <a:prstGeom prst="line">
            <a:avLst/>
          </a:prstGeom>
          <a:ln w="3175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9" name="TextBox 218"/>
          <p:cNvSpPr txBox="1"/>
          <p:nvPr/>
        </p:nvSpPr>
        <p:spPr>
          <a:xfrm>
            <a:off x="7400864" y="1934036"/>
            <a:ext cx="788963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км </a:t>
            </a:r>
            <a:r>
              <a:rPr lang="ru-RU" sz="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281 </a:t>
            </a:r>
            <a:r>
              <a:rPr lang="ru-RU" sz="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(п)</a:t>
            </a:r>
            <a:endParaRPr lang="ru-RU" sz="5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0" name="Прямоугольник 219"/>
          <p:cNvSpPr/>
          <p:nvPr/>
        </p:nvSpPr>
        <p:spPr>
          <a:xfrm>
            <a:off x="7119458" y="2997440"/>
            <a:ext cx="54000" cy="540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254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1" name="Прямоугольник 220"/>
          <p:cNvSpPr/>
          <p:nvPr/>
        </p:nvSpPr>
        <p:spPr>
          <a:xfrm>
            <a:off x="7109682" y="2907852"/>
            <a:ext cx="54000" cy="540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254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222" name="Прямая соединительная линия 221"/>
          <p:cNvCxnSpPr>
            <a:stCxn id="220" idx="2"/>
          </p:cNvCxnSpPr>
          <p:nvPr/>
        </p:nvCxnSpPr>
        <p:spPr>
          <a:xfrm flipH="1">
            <a:off x="7145080" y="3051440"/>
            <a:ext cx="1378" cy="735366"/>
          </a:xfrm>
          <a:prstGeom prst="line">
            <a:avLst/>
          </a:prstGeom>
          <a:ln w="3175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3" name="Прямая соединительная линия 222"/>
          <p:cNvCxnSpPr/>
          <p:nvPr/>
        </p:nvCxnSpPr>
        <p:spPr>
          <a:xfrm>
            <a:off x="7145969" y="3785097"/>
            <a:ext cx="473795" cy="0"/>
          </a:xfrm>
          <a:prstGeom prst="line">
            <a:avLst/>
          </a:prstGeom>
          <a:ln w="3175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4" name="TextBox 223"/>
          <p:cNvSpPr txBox="1"/>
          <p:nvPr/>
        </p:nvSpPr>
        <p:spPr>
          <a:xfrm>
            <a:off x="7062167" y="3658532"/>
            <a:ext cx="788963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км </a:t>
            </a:r>
            <a:r>
              <a:rPr lang="ru-RU" sz="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310 (л)</a:t>
            </a:r>
            <a:endParaRPr lang="ru-RU" sz="5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7" name="Прямоугольник 106"/>
          <p:cNvSpPr/>
          <p:nvPr/>
        </p:nvSpPr>
        <p:spPr>
          <a:xfrm>
            <a:off x="7028384" y="2982731"/>
            <a:ext cx="108000" cy="108000"/>
          </a:xfrm>
          <a:prstGeom prst="rect">
            <a:avLst/>
          </a:prstGeom>
          <a:solidFill>
            <a:srgbClr val="7030A0"/>
          </a:solidFill>
          <a:ln w="412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225" name="Прямая соединительная линия 224"/>
          <p:cNvCxnSpPr/>
          <p:nvPr/>
        </p:nvCxnSpPr>
        <p:spPr>
          <a:xfrm flipH="1">
            <a:off x="7135387" y="2224053"/>
            <a:ext cx="500" cy="666000"/>
          </a:xfrm>
          <a:prstGeom prst="line">
            <a:avLst/>
          </a:prstGeom>
          <a:ln w="3175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6" name="Прямая соединительная линия 225"/>
          <p:cNvCxnSpPr/>
          <p:nvPr/>
        </p:nvCxnSpPr>
        <p:spPr>
          <a:xfrm>
            <a:off x="7134998" y="2224598"/>
            <a:ext cx="473795" cy="0"/>
          </a:xfrm>
          <a:prstGeom prst="line">
            <a:avLst/>
          </a:prstGeom>
          <a:ln w="3175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7" name="TextBox 226"/>
          <p:cNvSpPr txBox="1"/>
          <p:nvPr/>
        </p:nvSpPr>
        <p:spPr>
          <a:xfrm>
            <a:off x="7051196" y="2098033"/>
            <a:ext cx="788963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км </a:t>
            </a:r>
            <a:r>
              <a:rPr lang="ru-RU" sz="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310 </a:t>
            </a:r>
            <a:r>
              <a:rPr lang="ru-RU" sz="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(п)</a:t>
            </a:r>
            <a:endParaRPr lang="ru-RU" sz="5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8" name="Прямоугольник 227"/>
          <p:cNvSpPr/>
          <p:nvPr/>
        </p:nvSpPr>
        <p:spPr>
          <a:xfrm>
            <a:off x="6693985" y="2669017"/>
            <a:ext cx="54000" cy="540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254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9" name="Прямоугольник 228"/>
          <p:cNvSpPr/>
          <p:nvPr/>
        </p:nvSpPr>
        <p:spPr>
          <a:xfrm>
            <a:off x="6652792" y="2759942"/>
            <a:ext cx="54000" cy="540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254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9" name="Блок-схема: ИЛИ 68"/>
          <p:cNvSpPr/>
          <p:nvPr/>
        </p:nvSpPr>
        <p:spPr>
          <a:xfrm>
            <a:off x="6616020" y="2660878"/>
            <a:ext cx="108000" cy="108000"/>
          </a:xfrm>
          <a:prstGeom prst="flowChartOr">
            <a:avLst/>
          </a:prstGeom>
          <a:solidFill>
            <a:srgbClr val="7030A0"/>
          </a:solidFill>
          <a:ln w="158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230" name="Прямая соединительная линия 229"/>
          <p:cNvCxnSpPr/>
          <p:nvPr/>
        </p:nvCxnSpPr>
        <p:spPr>
          <a:xfrm flipH="1">
            <a:off x="6717851" y="1904996"/>
            <a:ext cx="500" cy="756000"/>
          </a:xfrm>
          <a:prstGeom prst="line">
            <a:avLst/>
          </a:prstGeom>
          <a:ln w="3175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1" name="Прямая соединительная линия 230"/>
          <p:cNvCxnSpPr/>
          <p:nvPr/>
        </p:nvCxnSpPr>
        <p:spPr>
          <a:xfrm>
            <a:off x="6717462" y="1905541"/>
            <a:ext cx="473795" cy="0"/>
          </a:xfrm>
          <a:prstGeom prst="line">
            <a:avLst/>
          </a:prstGeom>
          <a:ln w="3175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2" name="TextBox 231"/>
          <p:cNvSpPr txBox="1"/>
          <p:nvPr/>
        </p:nvSpPr>
        <p:spPr>
          <a:xfrm>
            <a:off x="6633660" y="1778976"/>
            <a:ext cx="788963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км </a:t>
            </a:r>
            <a:r>
              <a:rPr lang="ru-RU" sz="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327 </a:t>
            </a:r>
            <a:r>
              <a:rPr lang="ru-RU" sz="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(п)</a:t>
            </a:r>
            <a:endParaRPr lang="ru-RU" sz="5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233" name="Прямая соединительная линия 232"/>
          <p:cNvCxnSpPr/>
          <p:nvPr/>
        </p:nvCxnSpPr>
        <p:spPr>
          <a:xfrm flipH="1">
            <a:off x="6681860" y="2821178"/>
            <a:ext cx="1378" cy="735366"/>
          </a:xfrm>
          <a:prstGeom prst="line">
            <a:avLst/>
          </a:prstGeom>
          <a:ln w="3175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4" name="Прямая соединительная линия 233"/>
          <p:cNvCxnSpPr/>
          <p:nvPr/>
        </p:nvCxnSpPr>
        <p:spPr>
          <a:xfrm>
            <a:off x="6682749" y="3554835"/>
            <a:ext cx="473795" cy="0"/>
          </a:xfrm>
          <a:prstGeom prst="line">
            <a:avLst/>
          </a:prstGeom>
          <a:ln w="3175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5" name="TextBox 234"/>
          <p:cNvSpPr txBox="1"/>
          <p:nvPr/>
        </p:nvSpPr>
        <p:spPr>
          <a:xfrm>
            <a:off x="6598947" y="3428270"/>
            <a:ext cx="788963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км </a:t>
            </a:r>
            <a:r>
              <a:rPr lang="ru-RU" sz="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327 (л)</a:t>
            </a:r>
            <a:endParaRPr lang="ru-RU" sz="5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6" name="Прямоугольник 235"/>
          <p:cNvSpPr/>
          <p:nvPr/>
        </p:nvSpPr>
        <p:spPr>
          <a:xfrm>
            <a:off x="6435642" y="2667314"/>
            <a:ext cx="54000" cy="540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254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7" name="Прямоугольник 236"/>
          <p:cNvSpPr/>
          <p:nvPr/>
        </p:nvSpPr>
        <p:spPr>
          <a:xfrm>
            <a:off x="6425758" y="2765709"/>
            <a:ext cx="54000" cy="540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254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238" name="Прямая соединительная линия 237"/>
          <p:cNvCxnSpPr/>
          <p:nvPr/>
        </p:nvCxnSpPr>
        <p:spPr>
          <a:xfrm flipH="1">
            <a:off x="6465817" y="2059272"/>
            <a:ext cx="0" cy="608042"/>
          </a:xfrm>
          <a:prstGeom prst="line">
            <a:avLst/>
          </a:prstGeom>
          <a:ln w="3175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9" name="Прямая соединительная линия 238"/>
          <p:cNvCxnSpPr/>
          <p:nvPr/>
        </p:nvCxnSpPr>
        <p:spPr>
          <a:xfrm>
            <a:off x="6465031" y="2059817"/>
            <a:ext cx="473795" cy="0"/>
          </a:xfrm>
          <a:prstGeom prst="line">
            <a:avLst/>
          </a:prstGeom>
          <a:ln w="3175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0" name="TextBox 239"/>
          <p:cNvSpPr txBox="1"/>
          <p:nvPr/>
        </p:nvSpPr>
        <p:spPr>
          <a:xfrm>
            <a:off x="6381229" y="1933252"/>
            <a:ext cx="788963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км </a:t>
            </a:r>
            <a:r>
              <a:rPr lang="ru-RU" sz="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349 </a:t>
            </a:r>
            <a:r>
              <a:rPr lang="ru-RU" sz="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(п)</a:t>
            </a:r>
            <a:endParaRPr lang="ru-RU" sz="5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241" name="Прямая соединительная линия 240"/>
          <p:cNvCxnSpPr>
            <a:stCxn id="237" idx="2"/>
          </p:cNvCxnSpPr>
          <p:nvPr/>
        </p:nvCxnSpPr>
        <p:spPr>
          <a:xfrm flipH="1">
            <a:off x="6450173" y="2819709"/>
            <a:ext cx="0" cy="614084"/>
          </a:xfrm>
          <a:prstGeom prst="line">
            <a:avLst/>
          </a:prstGeom>
          <a:ln w="3175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2" name="Прямая соединительная линия 241"/>
          <p:cNvCxnSpPr/>
          <p:nvPr/>
        </p:nvCxnSpPr>
        <p:spPr>
          <a:xfrm>
            <a:off x="6451062" y="3432084"/>
            <a:ext cx="473795" cy="0"/>
          </a:xfrm>
          <a:prstGeom prst="line">
            <a:avLst/>
          </a:prstGeom>
          <a:ln w="3175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3" name="TextBox 242"/>
          <p:cNvSpPr txBox="1"/>
          <p:nvPr/>
        </p:nvSpPr>
        <p:spPr>
          <a:xfrm>
            <a:off x="6367260" y="3305519"/>
            <a:ext cx="788963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км </a:t>
            </a:r>
            <a:r>
              <a:rPr lang="ru-RU" sz="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349 (л)</a:t>
            </a:r>
            <a:endParaRPr lang="ru-RU" sz="5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4" name="Прямоугольник 243"/>
          <p:cNvSpPr/>
          <p:nvPr/>
        </p:nvSpPr>
        <p:spPr>
          <a:xfrm>
            <a:off x="6153875" y="2598787"/>
            <a:ext cx="54000" cy="540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254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5" name="Прямоугольник 244"/>
          <p:cNvSpPr/>
          <p:nvPr/>
        </p:nvSpPr>
        <p:spPr>
          <a:xfrm>
            <a:off x="5893403" y="2736371"/>
            <a:ext cx="54000" cy="540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254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246" name="Прямая соединительная линия 245"/>
          <p:cNvCxnSpPr/>
          <p:nvPr/>
        </p:nvCxnSpPr>
        <p:spPr>
          <a:xfrm>
            <a:off x="6184050" y="2652787"/>
            <a:ext cx="0" cy="1008867"/>
          </a:xfrm>
          <a:prstGeom prst="line">
            <a:avLst/>
          </a:prstGeom>
          <a:ln w="3175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7" name="Прямая соединительная линия 246"/>
          <p:cNvCxnSpPr/>
          <p:nvPr/>
        </p:nvCxnSpPr>
        <p:spPr>
          <a:xfrm>
            <a:off x="6187175" y="3660829"/>
            <a:ext cx="473795" cy="0"/>
          </a:xfrm>
          <a:prstGeom prst="line">
            <a:avLst/>
          </a:prstGeom>
          <a:ln w="3175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8" name="TextBox 247"/>
          <p:cNvSpPr txBox="1"/>
          <p:nvPr/>
        </p:nvSpPr>
        <p:spPr>
          <a:xfrm>
            <a:off x="6103373" y="3534264"/>
            <a:ext cx="788963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км </a:t>
            </a:r>
            <a:r>
              <a:rPr lang="ru-RU" sz="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367 (л)</a:t>
            </a:r>
            <a:endParaRPr lang="ru-RU" sz="5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249" name="Прямая соединительная линия 248"/>
          <p:cNvCxnSpPr>
            <a:endCxn id="244" idx="0"/>
          </p:cNvCxnSpPr>
          <p:nvPr/>
        </p:nvCxnSpPr>
        <p:spPr>
          <a:xfrm>
            <a:off x="6173636" y="1728540"/>
            <a:ext cx="0" cy="870247"/>
          </a:xfrm>
          <a:prstGeom prst="line">
            <a:avLst/>
          </a:prstGeom>
          <a:ln w="3175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0" name="Прямая соединительная линия 249"/>
          <p:cNvCxnSpPr/>
          <p:nvPr/>
        </p:nvCxnSpPr>
        <p:spPr>
          <a:xfrm>
            <a:off x="6172850" y="1725910"/>
            <a:ext cx="473795" cy="0"/>
          </a:xfrm>
          <a:prstGeom prst="line">
            <a:avLst/>
          </a:prstGeom>
          <a:ln w="3175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1" name="TextBox 250"/>
          <p:cNvSpPr txBox="1"/>
          <p:nvPr/>
        </p:nvSpPr>
        <p:spPr>
          <a:xfrm>
            <a:off x="6089048" y="1602520"/>
            <a:ext cx="788963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км </a:t>
            </a:r>
            <a:r>
              <a:rPr lang="ru-RU" sz="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367 </a:t>
            </a:r>
            <a:r>
              <a:rPr lang="ru-RU" sz="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(п)</a:t>
            </a:r>
            <a:endParaRPr lang="ru-RU" sz="5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2" name="Прямоугольник 251"/>
          <p:cNvSpPr/>
          <p:nvPr/>
        </p:nvSpPr>
        <p:spPr>
          <a:xfrm>
            <a:off x="5893403" y="2455426"/>
            <a:ext cx="54000" cy="540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254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256" name="Прямая соединительная линия 255"/>
          <p:cNvCxnSpPr/>
          <p:nvPr/>
        </p:nvCxnSpPr>
        <p:spPr>
          <a:xfrm flipH="1">
            <a:off x="5913475" y="2801200"/>
            <a:ext cx="0" cy="630000"/>
          </a:xfrm>
          <a:prstGeom prst="line">
            <a:avLst/>
          </a:prstGeom>
          <a:ln w="3175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7" name="Прямая соединительная линия 256"/>
          <p:cNvCxnSpPr/>
          <p:nvPr/>
        </p:nvCxnSpPr>
        <p:spPr>
          <a:xfrm>
            <a:off x="5914364" y="3432625"/>
            <a:ext cx="473795" cy="0"/>
          </a:xfrm>
          <a:prstGeom prst="line">
            <a:avLst/>
          </a:prstGeom>
          <a:ln w="3175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8" name="TextBox 257"/>
          <p:cNvSpPr txBox="1"/>
          <p:nvPr/>
        </p:nvSpPr>
        <p:spPr>
          <a:xfrm>
            <a:off x="5830562" y="3306060"/>
            <a:ext cx="788963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км </a:t>
            </a:r>
            <a:r>
              <a:rPr lang="ru-RU" sz="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387 (л)</a:t>
            </a:r>
            <a:endParaRPr lang="ru-RU" sz="5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259" name="Прямая соединительная линия 258"/>
          <p:cNvCxnSpPr/>
          <p:nvPr/>
        </p:nvCxnSpPr>
        <p:spPr>
          <a:xfrm flipH="1">
            <a:off x="5919998" y="1900395"/>
            <a:ext cx="0" cy="540000"/>
          </a:xfrm>
          <a:prstGeom prst="line">
            <a:avLst/>
          </a:prstGeom>
          <a:ln w="3175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0" name="Прямая соединительная линия 259"/>
          <p:cNvCxnSpPr/>
          <p:nvPr/>
        </p:nvCxnSpPr>
        <p:spPr>
          <a:xfrm>
            <a:off x="5919212" y="1900940"/>
            <a:ext cx="473795" cy="0"/>
          </a:xfrm>
          <a:prstGeom prst="line">
            <a:avLst/>
          </a:prstGeom>
          <a:ln w="3175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1" name="TextBox 260"/>
          <p:cNvSpPr txBox="1"/>
          <p:nvPr/>
        </p:nvSpPr>
        <p:spPr>
          <a:xfrm>
            <a:off x="5835410" y="1774375"/>
            <a:ext cx="788963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км </a:t>
            </a:r>
            <a:r>
              <a:rPr lang="ru-RU" sz="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387 </a:t>
            </a:r>
            <a:r>
              <a:rPr lang="ru-RU" sz="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(п)</a:t>
            </a:r>
            <a:endParaRPr lang="ru-RU" sz="5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2" name="Прямоугольник 261"/>
          <p:cNvSpPr/>
          <p:nvPr/>
        </p:nvSpPr>
        <p:spPr>
          <a:xfrm>
            <a:off x="5542491" y="2547371"/>
            <a:ext cx="54000" cy="540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254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3" name="Прямоугольник 262"/>
          <p:cNvSpPr/>
          <p:nvPr/>
        </p:nvSpPr>
        <p:spPr>
          <a:xfrm>
            <a:off x="5539959" y="2652722"/>
            <a:ext cx="54000" cy="540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254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264" name="Прямая соединительная линия 263"/>
          <p:cNvCxnSpPr/>
          <p:nvPr/>
        </p:nvCxnSpPr>
        <p:spPr>
          <a:xfrm>
            <a:off x="5565648" y="2713212"/>
            <a:ext cx="0" cy="810000"/>
          </a:xfrm>
          <a:prstGeom prst="line">
            <a:avLst/>
          </a:prstGeom>
          <a:ln w="3175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5" name="Прямая соединительная линия 264"/>
          <p:cNvCxnSpPr/>
          <p:nvPr/>
        </p:nvCxnSpPr>
        <p:spPr>
          <a:xfrm>
            <a:off x="5568773" y="3524404"/>
            <a:ext cx="473795" cy="0"/>
          </a:xfrm>
          <a:prstGeom prst="line">
            <a:avLst/>
          </a:prstGeom>
          <a:ln w="3175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6" name="TextBox 265"/>
          <p:cNvSpPr txBox="1"/>
          <p:nvPr/>
        </p:nvSpPr>
        <p:spPr>
          <a:xfrm>
            <a:off x="5484971" y="3397839"/>
            <a:ext cx="788963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км </a:t>
            </a:r>
            <a:r>
              <a:rPr lang="ru-RU" sz="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404 (л)</a:t>
            </a:r>
            <a:endParaRPr lang="ru-RU" sz="5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267" name="Прямая соединительная линия 266"/>
          <p:cNvCxnSpPr/>
          <p:nvPr/>
        </p:nvCxnSpPr>
        <p:spPr>
          <a:xfrm>
            <a:off x="5572638" y="1664685"/>
            <a:ext cx="0" cy="870247"/>
          </a:xfrm>
          <a:prstGeom prst="line">
            <a:avLst/>
          </a:prstGeom>
          <a:ln w="3175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8" name="Прямая соединительная линия 267"/>
          <p:cNvCxnSpPr/>
          <p:nvPr/>
        </p:nvCxnSpPr>
        <p:spPr>
          <a:xfrm>
            <a:off x="5571852" y="1662055"/>
            <a:ext cx="473795" cy="0"/>
          </a:xfrm>
          <a:prstGeom prst="line">
            <a:avLst/>
          </a:prstGeom>
          <a:ln w="3175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9" name="TextBox 268"/>
          <p:cNvSpPr txBox="1"/>
          <p:nvPr/>
        </p:nvSpPr>
        <p:spPr>
          <a:xfrm>
            <a:off x="5488050" y="1538665"/>
            <a:ext cx="788963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км </a:t>
            </a:r>
            <a:r>
              <a:rPr lang="ru-RU" sz="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404 </a:t>
            </a:r>
            <a:r>
              <a:rPr lang="ru-RU" sz="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(п)</a:t>
            </a:r>
            <a:endParaRPr lang="ru-RU" sz="5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0" name="Прямоугольник 269"/>
          <p:cNvSpPr/>
          <p:nvPr/>
        </p:nvSpPr>
        <p:spPr>
          <a:xfrm>
            <a:off x="5101079" y="2524683"/>
            <a:ext cx="54000" cy="540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254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1" name="Прямоугольник 270"/>
          <p:cNvSpPr/>
          <p:nvPr/>
        </p:nvSpPr>
        <p:spPr>
          <a:xfrm>
            <a:off x="5136514" y="2651554"/>
            <a:ext cx="54000" cy="540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254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272" name="Прямая соединительная линия 271"/>
          <p:cNvCxnSpPr/>
          <p:nvPr/>
        </p:nvCxnSpPr>
        <p:spPr>
          <a:xfrm>
            <a:off x="5163923" y="2713540"/>
            <a:ext cx="0" cy="702000"/>
          </a:xfrm>
          <a:prstGeom prst="line">
            <a:avLst/>
          </a:prstGeom>
          <a:ln w="3175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3" name="Прямая соединительная линия 272"/>
          <p:cNvCxnSpPr/>
          <p:nvPr/>
        </p:nvCxnSpPr>
        <p:spPr>
          <a:xfrm>
            <a:off x="5167048" y="3416782"/>
            <a:ext cx="473795" cy="0"/>
          </a:xfrm>
          <a:prstGeom prst="line">
            <a:avLst/>
          </a:prstGeom>
          <a:ln w="3175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4" name="TextBox 273"/>
          <p:cNvSpPr txBox="1"/>
          <p:nvPr/>
        </p:nvSpPr>
        <p:spPr>
          <a:xfrm>
            <a:off x="5083246" y="3290217"/>
            <a:ext cx="788963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км </a:t>
            </a:r>
            <a:r>
              <a:rPr lang="ru-RU" sz="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418 (л)</a:t>
            </a:r>
            <a:endParaRPr lang="ru-RU" sz="5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275" name="Прямая соединительная линия 274"/>
          <p:cNvCxnSpPr/>
          <p:nvPr/>
        </p:nvCxnSpPr>
        <p:spPr>
          <a:xfrm>
            <a:off x="5128773" y="1903284"/>
            <a:ext cx="0" cy="621399"/>
          </a:xfrm>
          <a:prstGeom prst="line">
            <a:avLst/>
          </a:prstGeom>
          <a:ln w="3175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6" name="Прямая соединительная линия 275"/>
          <p:cNvCxnSpPr/>
          <p:nvPr/>
        </p:nvCxnSpPr>
        <p:spPr>
          <a:xfrm>
            <a:off x="5127987" y="1903829"/>
            <a:ext cx="473795" cy="0"/>
          </a:xfrm>
          <a:prstGeom prst="line">
            <a:avLst/>
          </a:prstGeom>
          <a:ln w="3175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7" name="TextBox 276"/>
          <p:cNvSpPr txBox="1"/>
          <p:nvPr/>
        </p:nvSpPr>
        <p:spPr>
          <a:xfrm>
            <a:off x="5044185" y="1777264"/>
            <a:ext cx="788963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км </a:t>
            </a:r>
            <a:r>
              <a:rPr lang="ru-RU" sz="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419 </a:t>
            </a:r>
            <a:r>
              <a:rPr lang="ru-RU" sz="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(п)</a:t>
            </a:r>
            <a:endParaRPr lang="ru-RU" sz="5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9" name="Прямоугольник 278"/>
          <p:cNvSpPr/>
          <p:nvPr/>
        </p:nvSpPr>
        <p:spPr>
          <a:xfrm>
            <a:off x="4779778" y="2640314"/>
            <a:ext cx="54000" cy="540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254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0" name="Прямоугольник 279"/>
          <p:cNvSpPr/>
          <p:nvPr/>
        </p:nvSpPr>
        <p:spPr>
          <a:xfrm>
            <a:off x="4789259" y="2732942"/>
            <a:ext cx="54000" cy="540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254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281" name="Прямая соединительная линия 280"/>
          <p:cNvCxnSpPr>
            <a:stCxn id="280" idx="2"/>
          </p:cNvCxnSpPr>
          <p:nvPr/>
        </p:nvCxnSpPr>
        <p:spPr>
          <a:xfrm flipH="1">
            <a:off x="4814657" y="2786942"/>
            <a:ext cx="1602" cy="739069"/>
          </a:xfrm>
          <a:prstGeom prst="line">
            <a:avLst/>
          </a:prstGeom>
          <a:ln w="3175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2" name="Прямая соединительная линия 281"/>
          <p:cNvCxnSpPr/>
          <p:nvPr/>
        </p:nvCxnSpPr>
        <p:spPr>
          <a:xfrm>
            <a:off x="4817782" y="3527203"/>
            <a:ext cx="473795" cy="0"/>
          </a:xfrm>
          <a:prstGeom prst="line">
            <a:avLst/>
          </a:prstGeom>
          <a:ln w="3175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3" name="TextBox 282"/>
          <p:cNvSpPr txBox="1"/>
          <p:nvPr/>
        </p:nvSpPr>
        <p:spPr>
          <a:xfrm>
            <a:off x="4733980" y="3400638"/>
            <a:ext cx="788963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км </a:t>
            </a:r>
            <a:r>
              <a:rPr lang="ru-RU" sz="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437 (л)</a:t>
            </a:r>
            <a:endParaRPr lang="ru-RU" sz="5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285" name="Прямая соединительная линия 284"/>
          <p:cNvCxnSpPr/>
          <p:nvPr/>
        </p:nvCxnSpPr>
        <p:spPr>
          <a:xfrm>
            <a:off x="4803938" y="1666114"/>
            <a:ext cx="0" cy="972000"/>
          </a:xfrm>
          <a:prstGeom prst="line">
            <a:avLst/>
          </a:prstGeom>
          <a:ln w="3175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6" name="Прямая соединительная линия 285"/>
          <p:cNvCxnSpPr/>
          <p:nvPr/>
        </p:nvCxnSpPr>
        <p:spPr>
          <a:xfrm>
            <a:off x="4803152" y="1663485"/>
            <a:ext cx="473795" cy="0"/>
          </a:xfrm>
          <a:prstGeom prst="line">
            <a:avLst/>
          </a:prstGeom>
          <a:ln w="3175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7" name="TextBox 286"/>
          <p:cNvSpPr txBox="1"/>
          <p:nvPr/>
        </p:nvSpPr>
        <p:spPr>
          <a:xfrm>
            <a:off x="4719350" y="1540095"/>
            <a:ext cx="788963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км </a:t>
            </a:r>
            <a:r>
              <a:rPr lang="ru-RU" sz="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437 </a:t>
            </a:r>
            <a:r>
              <a:rPr lang="ru-RU" sz="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(п)</a:t>
            </a:r>
            <a:endParaRPr lang="ru-RU" sz="5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0" name="Прямоугольник 289"/>
          <p:cNvSpPr/>
          <p:nvPr/>
        </p:nvSpPr>
        <p:spPr>
          <a:xfrm>
            <a:off x="4292799" y="2739656"/>
            <a:ext cx="54000" cy="540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254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1" name="Прямоугольник 290"/>
          <p:cNvSpPr/>
          <p:nvPr/>
        </p:nvSpPr>
        <p:spPr>
          <a:xfrm>
            <a:off x="4327494" y="2830107"/>
            <a:ext cx="54000" cy="540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254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292" name="Прямая соединительная линия 291"/>
          <p:cNvCxnSpPr/>
          <p:nvPr/>
        </p:nvCxnSpPr>
        <p:spPr>
          <a:xfrm>
            <a:off x="4320276" y="1754846"/>
            <a:ext cx="0" cy="972000"/>
          </a:xfrm>
          <a:prstGeom prst="line">
            <a:avLst/>
          </a:prstGeom>
          <a:ln w="3175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3" name="Прямая соединительная линия 292"/>
          <p:cNvCxnSpPr/>
          <p:nvPr/>
        </p:nvCxnSpPr>
        <p:spPr>
          <a:xfrm>
            <a:off x="4319490" y="1752217"/>
            <a:ext cx="473795" cy="0"/>
          </a:xfrm>
          <a:prstGeom prst="line">
            <a:avLst/>
          </a:prstGeom>
          <a:ln w="3175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4" name="TextBox 293"/>
          <p:cNvSpPr txBox="1"/>
          <p:nvPr/>
        </p:nvSpPr>
        <p:spPr>
          <a:xfrm>
            <a:off x="4235688" y="1628827"/>
            <a:ext cx="788963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км </a:t>
            </a:r>
            <a:r>
              <a:rPr lang="ru-RU" sz="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462 </a:t>
            </a:r>
            <a:r>
              <a:rPr lang="ru-RU" sz="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(п)</a:t>
            </a:r>
            <a:endParaRPr lang="ru-RU" sz="5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295" name="Прямая соединительная линия 294"/>
          <p:cNvCxnSpPr/>
          <p:nvPr/>
        </p:nvCxnSpPr>
        <p:spPr>
          <a:xfrm flipH="1">
            <a:off x="4351406" y="2894683"/>
            <a:ext cx="1602" cy="739069"/>
          </a:xfrm>
          <a:prstGeom prst="line">
            <a:avLst/>
          </a:prstGeom>
          <a:ln w="3175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6" name="Прямая соединительная линия 295"/>
          <p:cNvCxnSpPr/>
          <p:nvPr/>
        </p:nvCxnSpPr>
        <p:spPr>
          <a:xfrm>
            <a:off x="4354531" y="3634944"/>
            <a:ext cx="473795" cy="0"/>
          </a:xfrm>
          <a:prstGeom prst="line">
            <a:avLst/>
          </a:prstGeom>
          <a:ln w="3175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7" name="TextBox 296"/>
          <p:cNvSpPr txBox="1"/>
          <p:nvPr/>
        </p:nvSpPr>
        <p:spPr>
          <a:xfrm>
            <a:off x="4270729" y="3508379"/>
            <a:ext cx="788963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км </a:t>
            </a:r>
            <a:r>
              <a:rPr lang="ru-RU" sz="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462 (л)</a:t>
            </a:r>
            <a:endParaRPr lang="ru-RU" sz="5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8" name="Прямоугольник 297"/>
          <p:cNvSpPr/>
          <p:nvPr/>
        </p:nvSpPr>
        <p:spPr>
          <a:xfrm>
            <a:off x="4124698" y="2812377"/>
            <a:ext cx="54000" cy="540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254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9" name="Прямоугольник 298"/>
          <p:cNvSpPr/>
          <p:nvPr/>
        </p:nvSpPr>
        <p:spPr>
          <a:xfrm>
            <a:off x="4153608" y="2900758"/>
            <a:ext cx="54000" cy="540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254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300" name="Прямая соединительная линия 299"/>
          <p:cNvCxnSpPr/>
          <p:nvPr/>
        </p:nvCxnSpPr>
        <p:spPr>
          <a:xfrm flipH="1">
            <a:off x="4182573" y="2954758"/>
            <a:ext cx="0" cy="176218"/>
          </a:xfrm>
          <a:prstGeom prst="line">
            <a:avLst/>
          </a:prstGeom>
          <a:ln w="3175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1" name="Прямая соединительная линия 300"/>
          <p:cNvCxnSpPr/>
          <p:nvPr/>
        </p:nvCxnSpPr>
        <p:spPr>
          <a:xfrm>
            <a:off x="4182523" y="3132168"/>
            <a:ext cx="473795" cy="0"/>
          </a:xfrm>
          <a:prstGeom prst="line">
            <a:avLst/>
          </a:prstGeom>
          <a:ln w="3175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2" name="TextBox 301"/>
          <p:cNvSpPr txBox="1"/>
          <p:nvPr/>
        </p:nvSpPr>
        <p:spPr>
          <a:xfrm>
            <a:off x="4098721" y="3005603"/>
            <a:ext cx="788963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км </a:t>
            </a:r>
            <a:r>
              <a:rPr lang="ru-RU" sz="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473 (л)</a:t>
            </a:r>
            <a:endParaRPr lang="ru-RU" sz="5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305" name="Прямая соединительная линия 304"/>
          <p:cNvCxnSpPr>
            <a:endCxn id="298" idx="0"/>
          </p:cNvCxnSpPr>
          <p:nvPr/>
        </p:nvCxnSpPr>
        <p:spPr>
          <a:xfrm>
            <a:off x="4149346" y="1903680"/>
            <a:ext cx="2352" cy="908697"/>
          </a:xfrm>
          <a:prstGeom prst="line">
            <a:avLst/>
          </a:prstGeom>
          <a:ln w="3175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6" name="Прямая соединительная линия 305"/>
          <p:cNvCxnSpPr/>
          <p:nvPr/>
        </p:nvCxnSpPr>
        <p:spPr>
          <a:xfrm>
            <a:off x="4148560" y="1901051"/>
            <a:ext cx="473795" cy="0"/>
          </a:xfrm>
          <a:prstGeom prst="line">
            <a:avLst/>
          </a:prstGeom>
          <a:ln w="3175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7" name="TextBox 306"/>
          <p:cNvSpPr txBox="1"/>
          <p:nvPr/>
        </p:nvSpPr>
        <p:spPr>
          <a:xfrm>
            <a:off x="4064758" y="1777661"/>
            <a:ext cx="788963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км </a:t>
            </a:r>
            <a:r>
              <a:rPr lang="ru-RU" sz="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472 </a:t>
            </a:r>
            <a:r>
              <a:rPr lang="ru-RU" sz="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(п)</a:t>
            </a:r>
            <a:endParaRPr lang="ru-RU" sz="5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9" name="Прямоугольник 308"/>
          <p:cNvSpPr/>
          <p:nvPr/>
        </p:nvSpPr>
        <p:spPr>
          <a:xfrm>
            <a:off x="3994497" y="2968202"/>
            <a:ext cx="54000" cy="540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254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0" name="Прямоугольник 309"/>
          <p:cNvSpPr/>
          <p:nvPr/>
        </p:nvSpPr>
        <p:spPr>
          <a:xfrm>
            <a:off x="3953572" y="2878269"/>
            <a:ext cx="54000" cy="540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254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3" name="Блок-схема: ИЛИ 82"/>
          <p:cNvSpPr/>
          <p:nvPr/>
        </p:nvSpPr>
        <p:spPr>
          <a:xfrm>
            <a:off x="4043698" y="2918055"/>
            <a:ext cx="108000" cy="108000"/>
          </a:xfrm>
          <a:prstGeom prst="flowChartOr">
            <a:avLst/>
          </a:prstGeom>
          <a:solidFill>
            <a:srgbClr val="7030A0"/>
          </a:solidFill>
          <a:ln w="158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311" name="Прямая соединительная линия 310"/>
          <p:cNvCxnSpPr>
            <a:stCxn id="309" idx="2"/>
          </p:cNvCxnSpPr>
          <p:nvPr/>
        </p:nvCxnSpPr>
        <p:spPr>
          <a:xfrm flipH="1">
            <a:off x="4018163" y="3022202"/>
            <a:ext cx="3334" cy="717535"/>
          </a:xfrm>
          <a:prstGeom prst="line">
            <a:avLst/>
          </a:prstGeom>
          <a:ln w="3175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2" name="Прямая соединительная линия 311"/>
          <p:cNvCxnSpPr/>
          <p:nvPr/>
        </p:nvCxnSpPr>
        <p:spPr>
          <a:xfrm>
            <a:off x="4021288" y="3740929"/>
            <a:ext cx="473795" cy="0"/>
          </a:xfrm>
          <a:prstGeom prst="line">
            <a:avLst/>
          </a:prstGeom>
          <a:ln w="3175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3" name="TextBox 312"/>
          <p:cNvSpPr txBox="1"/>
          <p:nvPr/>
        </p:nvSpPr>
        <p:spPr>
          <a:xfrm>
            <a:off x="3937486" y="3614364"/>
            <a:ext cx="788963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км </a:t>
            </a:r>
            <a:r>
              <a:rPr lang="ru-RU" sz="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480 (л)</a:t>
            </a:r>
            <a:endParaRPr lang="ru-RU" sz="5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315" name="Прямая соединительная линия 314"/>
          <p:cNvCxnSpPr/>
          <p:nvPr/>
        </p:nvCxnSpPr>
        <p:spPr>
          <a:xfrm flipH="1">
            <a:off x="3978312" y="2046210"/>
            <a:ext cx="0" cy="824828"/>
          </a:xfrm>
          <a:prstGeom prst="line">
            <a:avLst/>
          </a:prstGeom>
          <a:ln w="3175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6" name="Прямая соединительная линия 315"/>
          <p:cNvCxnSpPr/>
          <p:nvPr/>
        </p:nvCxnSpPr>
        <p:spPr>
          <a:xfrm>
            <a:off x="3977527" y="2043581"/>
            <a:ext cx="473795" cy="0"/>
          </a:xfrm>
          <a:prstGeom prst="line">
            <a:avLst/>
          </a:prstGeom>
          <a:ln w="3175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7" name="TextBox 316"/>
          <p:cNvSpPr txBox="1"/>
          <p:nvPr/>
        </p:nvSpPr>
        <p:spPr>
          <a:xfrm>
            <a:off x="3893725" y="1920191"/>
            <a:ext cx="788963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км </a:t>
            </a:r>
            <a:r>
              <a:rPr lang="ru-RU" sz="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480 </a:t>
            </a:r>
            <a:r>
              <a:rPr lang="ru-RU" sz="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(п)</a:t>
            </a:r>
            <a:endParaRPr lang="ru-RU" sz="5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2" name="Блок-схема: ИЛИ 81"/>
          <p:cNvSpPr/>
          <p:nvPr/>
        </p:nvSpPr>
        <p:spPr>
          <a:xfrm>
            <a:off x="3971962" y="2817038"/>
            <a:ext cx="108000" cy="108000"/>
          </a:xfrm>
          <a:prstGeom prst="flowChartOr">
            <a:avLst/>
          </a:prstGeom>
          <a:solidFill>
            <a:srgbClr val="7030A0"/>
          </a:solidFill>
          <a:ln w="158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9" name="Прямоугольник 318"/>
          <p:cNvSpPr/>
          <p:nvPr/>
        </p:nvSpPr>
        <p:spPr>
          <a:xfrm>
            <a:off x="3835544" y="3057208"/>
            <a:ext cx="54000" cy="540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254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0" name="Прямоугольник 319"/>
          <p:cNvSpPr/>
          <p:nvPr/>
        </p:nvSpPr>
        <p:spPr>
          <a:xfrm>
            <a:off x="3808277" y="2964581"/>
            <a:ext cx="54000" cy="540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254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321" name="Прямая соединительная линия 320"/>
          <p:cNvCxnSpPr>
            <a:stCxn id="319" idx="2"/>
          </p:cNvCxnSpPr>
          <p:nvPr/>
        </p:nvCxnSpPr>
        <p:spPr>
          <a:xfrm flipH="1">
            <a:off x="3855625" y="3111208"/>
            <a:ext cx="0" cy="920831"/>
          </a:xfrm>
          <a:prstGeom prst="line">
            <a:avLst/>
          </a:prstGeom>
          <a:ln w="3175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2" name="Прямая соединительная линия 321"/>
          <p:cNvCxnSpPr/>
          <p:nvPr/>
        </p:nvCxnSpPr>
        <p:spPr>
          <a:xfrm>
            <a:off x="3858750" y="4033231"/>
            <a:ext cx="473795" cy="0"/>
          </a:xfrm>
          <a:prstGeom prst="line">
            <a:avLst/>
          </a:prstGeom>
          <a:ln w="3175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3" name="TextBox 322"/>
          <p:cNvSpPr txBox="1"/>
          <p:nvPr/>
        </p:nvSpPr>
        <p:spPr>
          <a:xfrm>
            <a:off x="3774948" y="3906666"/>
            <a:ext cx="788963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км </a:t>
            </a:r>
            <a:r>
              <a:rPr lang="ru-RU" sz="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492 (л)</a:t>
            </a:r>
            <a:endParaRPr lang="ru-RU" sz="5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325" name="Прямая соединительная линия 324"/>
          <p:cNvCxnSpPr>
            <a:endCxn id="320" idx="0"/>
          </p:cNvCxnSpPr>
          <p:nvPr/>
        </p:nvCxnSpPr>
        <p:spPr>
          <a:xfrm>
            <a:off x="3830729" y="2190889"/>
            <a:ext cx="0" cy="773692"/>
          </a:xfrm>
          <a:prstGeom prst="line">
            <a:avLst/>
          </a:prstGeom>
          <a:ln w="3175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6" name="Прямая соединительная линия 325"/>
          <p:cNvCxnSpPr/>
          <p:nvPr/>
        </p:nvCxnSpPr>
        <p:spPr>
          <a:xfrm>
            <a:off x="3829944" y="2188260"/>
            <a:ext cx="473795" cy="0"/>
          </a:xfrm>
          <a:prstGeom prst="line">
            <a:avLst/>
          </a:prstGeom>
          <a:ln w="3175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7" name="TextBox 326"/>
          <p:cNvSpPr txBox="1"/>
          <p:nvPr/>
        </p:nvSpPr>
        <p:spPr>
          <a:xfrm>
            <a:off x="3746142" y="2064870"/>
            <a:ext cx="788963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км </a:t>
            </a:r>
            <a:r>
              <a:rPr lang="ru-RU" sz="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492 </a:t>
            </a:r>
            <a:r>
              <a:rPr lang="ru-RU" sz="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(п)</a:t>
            </a:r>
            <a:endParaRPr lang="ru-RU" sz="5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29" name="Прямоугольник 328"/>
          <p:cNvSpPr/>
          <p:nvPr/>
        </p:nvSpPr>
        <p:spPr>
          <a:xfrm>
            <a:off x="3504943" y="3156476"/>
            <a:ext cx="54000" cy="540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254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0" name="Прямоугольник 329"/>
          <p:cNvSpPr/>
          <p:nvPr/>
        </p:nvSpPr>
        <p:spPr>
          <a:xfrm>
            <a:off x="3520571" y="3251424"/>
            <a:ext cx="54000" cy="540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254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331" name="Прямая соединительная линия 330"/>
          <p:cNvCxnSpPr>
            <a:endCxn id="329" idx="0"/>
          </p:cNvCxnSpPr>
          <p:nvPr/>
        </p:nvCxnSpPr>
        <p:spPr>
          <a:xfrm flipH="1">
            <a:off x="3531943" y="2318020"/>
            <a:ext cx="1360" cy="838456"/>
          </a:xfrm>
          <a:prstGeom prst="line">
            <a:avLst/>
          </a:prstGeom>
          <a:ln w="3175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2" name="Прямая соединительная линия 331"/>
          <p:cNvCxnSpPr/>
          <p:nvPr/>
        </p:nvCxnSpPr>
        <p:spPr>
          <a:xfrm>
            <a:off x="3532518" y="2315391"/>
            <a:ext cx="473795" cy="0"/>
          </a:xfrm>
          <a:prstGeom prst="line">
            <a:avLst/>
          </a:prstGeom>
          <a:ln w="3175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3" name="TextBox 332"/>
          <p:cNvSpPr txBox="1"/>
          <p:nvPr/>
        </p:nvSpPr>
        <p:spPr>
          <a:xfrm>
            <a:off x="3448716" y="2192001"/>
            <a:ext cx="788963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км </a:t>
            </a:r>
            <a:r>
              <a:rPr lang="ru-RU" sz="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522 </a:t>
            </a:r>
            <a:r>
              <a:rPr lang="ru-RU" sz="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(п)</a:t>
            </a:r>
            <a:endParaRPr lang="ru-RU" sz="5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335" name="Прямая соединительная линия 334"/>
          <p:cNvCxnSpPr>
            <a:stCxn id="330" idx="2"/>
          </p:cNvCxnSpPr>
          <p:nvPr/>
        </p:nvCxnSpPr>
        <p:spPr>
          <a:xfrm>
            <a:off x="3547571" y="3305424"/>
            <a:ext cx="194" cy="462851"/>
          </a:xfrm>
          <a:prstGeom prst="line">
            <a:avLst/>
          </a:prstGeom>
          <a:ln w="3175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6" name="Прямая соединительная линия 335"/>
          <p:cNvCxnSpPr/>
          <p:nvPr/>
        </p:nvCxnSpPr>
        <p:spPr>
          <a:xfrm>
            <a:off x="3550890" y="3769467"/>
            <a:ext cx="473795" cy="0"/>
          </a:xfrm>
          <a:prstGeom prst="line">
            <a:avLst/>
          </a:prstGeom>
          <a:ln w="3175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7" name="TextBox 336"/>
          <p:cNvSpPr txBox="1"/>
          <p:nvPr/>
        </p:nvSpPr>
        <p:spPr>
          <a:xfrm>
            <a:off x="3467088" y="3642902"/>
            <a:ext cx="788963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км </a:t>
            </a:r>
            <a:r>
              <a:rPr lang="ru-RU" sz="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523 (л)</a:t>
            </a:r>
            <a:endParaRPr lang="ru-RU" sz="5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39" name="Прямоугольник 338"/>
          <p:cNvSpPr/>
          <p:nvPr/>
        </p:nvSpPr>
        <p:spPr>
          <a:xfrm>
            <a:off x="3373056" y="3286330"/>
            <a:ext cx="54000" cy="540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254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0" name="Прямоугольник 339"/>
          <p:cNvSpPr/>
          <p:nvPr/>
        </p:nvSpPr>
        <p:spPr>
          <a:xfrm>
            <a:off x="3337543" y="3191337"/>
            <a:ext cx="54000" cy="540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254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Овал 31"/>
          <p:cNvSpPr>
            <a:spLocks noChangeAspect="1"/>
          </p:cNvSpPr>
          <p:nvPr/>
        </p:nvSpPr>
        <p:spPr>
          <a:xfrm>
            <a:off x="3309336" y="3268907"/>
            <a:ext cx="90000" cy="90000"/>
          </a:xfrm>
          <a:prstGeom prst="ellipse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Овал 32"/>
          <p:cNvSpPr>
            <a:spLocks noChangeAspect="1"/>
          </p:cNvSpPr>
          <p:nvPr/>
        </p:nvSpPr>
        <p:spPr>
          <a:xfrm>
            <a:off x="3276241" y="3162573"/>
            <a:ext cx="90000" cy="90000"/>
          </a:xfrm>
          <a:prstGeom prst="ellipse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341" name="Прямая соединительная линия 340"/>
          <p:cNvCxnSpPr/>
          <p:nvPr/>
        </p:nvCxnSpPr>
        <p:spPr>
          <a:xfrm flipH="1">
            <a:off x="3394481" y="3348212"/>
            <a:ext cx="0" cy="920831"/>
          </a:xfrm>
          <a:prstGeom prst="line">
            <a:avLst/>
          </a:prstGeom>
          <a:ln w="3175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2" name="Прямая соединительная линия 341"/>
          <p:cNvCxnSpPr/>
          <p:nvPr/>
        </p:nvCxnSpPr>
        <p:spPr>
          <a:xfrm>
            <a:off x="3397606" y="4270235"/>
            <a:ext cx="473795" cy="0"/>
          </a:xfrm>
          <a:prstGeom prst="line">
            <a:avLst/>
          </a:prstGeom>
          <a:ln w="3175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3" name="TextBox 342"/>
          <p:cNvSpPr txBox="1"/>
          <p:nvPr/>
        </p:nvSpPr>
        <p:spPr>
          <a:xfrm>
            <a:off x="3313804" y="4143670"/>
            <a:ext cx="788963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км </a:t>
            </a:r>
            <a:r>
              <a:rPr lang="ru-RU" sz="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542 (л)</a:t>
            </a:r>
            <a:endParaRPr lang="ru-RU" sz="5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344" name="Прямая соединительная линия 343"/>
          <p:cNvCxnSpPr/>
          <p:nvPr/>
        </p:nvCxnSpPr>
        <p:spPr>
          <a:xfrm flipH="1">
            <a:off x="3359411" y="2444905"/>
            <a:ext cx="0" cy="730848"/>
          </a:xfrm>
          <a:prstGeom prst="line">
            <a:avLst/>
          </a:prstGeom>
          <a:ln w="3175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5" name="Прямая соединительная линия 344"/>
          <p:cNvCxnSpPr/>
          <p:nvPr/>
        </p:nvCxnSpPr>
        <p:spPr>
          <a:xfrm>
            <a:off x="3359897" y="2442276"/>
            <a:ext cx="473795" cy="0"/>
          </a:xfrm>
          <a:prstGeom prst="line">
            <a:avLst/>
          </a:prstGeom>
          <a:ln w="3175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6" name="TextBox 345"/>
          <p:cNvSpPr txBox="1"/>
          <p:nvPr/>
        </p:nvSpPr>
        <p:spPr>
          <a:xfrm>
            <a:off x="3276095" y="2318886"/>
            <a:ext cx="788963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км </a:t>
            </a:r>
            <a:r>
              <a:rPr lang="ru-RU" sz="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541 </a:t>
            </a:r>
            <a:r>
              <a:rPr lang="ru-RU" sz="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(п)</a:t>
            </a:r>
            <a:endParaRPr lang="ru-RU" sz="5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48" name="Прямоугольник 347"/>
          <p:cNvSpPr/>
          <p:nvPr/>
        </p:nvSpPr>
        <p:spPr>
          <a:xfrm>
            <a:off x="3017932" y="3181992"/>
            <a:ext cx="54000" cy="540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254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9" name="Прямоугольник 348"/>
          <p:cNvSpPr/>
          <p:nvPr/>
        </p:nvSpPr>
        <p:spPr>
          <a:xfrm>
            <a:off x="3053005" y="3089834"/>
            <a:ext cx="54000" cy="540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254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2" name="Овал 131"/>
          <p:cNvSpPr>
            <a:spLocks noChangeAspect="1"/>
          </p:cNvSpPr>
          <p:nvPr/>
        </p:nvSpPr>
        <p:spPr>
          <a:xfrm>
            <a:off x="2993677" y="3057198"/>
            <a:ext cx="90000" cy="90000"/>
          </a:xfrm>
          <a:prstGeom prst="ellipse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3" name="Овал 132"/>
          <p:cNvSpPr>
            <a:spLocks noChangeAspect="1"/>
          </p:cNvSpPr>
          <p:nvPr/>
        </p:nvSpPr>
        <p:spPr>
          <a:xfrm>
            <a:off x="2958654" y="3154741"/>
            <a:ext cx="90000" cy="90000"/>
          </a:xfrm>
          <a:prstGeom prst="ellipse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350" name="Прямая соединительная линия 349"/>
          <p:cNvCxnSpPr>
            <a:stCxn id="348" idx="2"/>
          </p:cNvCxnSpPr>
          <p:nvPr/>
        </p:nvCxnSpPr>
        <p:spPr>
          <a:xfrm flipH="1">
            <a:off x="3043576" y="3235992"/>
            <a:ext cx="1356" cy="912593"/>
          </a:xfrm>
          <a:prstGeom prst="line">
            <a:avLst/>
          </a:prstGeom>
          <a:ln w="3175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1" name="Прямая соединительная линия 350"/>
          <p:cNvCxnSpPr/>
          <p:nvPr/>
        </p:nvCxnSpPr>
        <p:spPr>
          <a:xfrm>
            <a:off x="3046701" y="4149777"/>
            <a:ext cx="473795" cy="0"/>
          </a:xfrm>
          <a:prstGeom prst="line">
            <a:avLst/>
          </a:prstGeom>
          <a:ln w="3175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2" name="TextBox 351"/>
          <p:cNvSpPr txBox="1"/>
          <p:nvPr/>
        </p:nvSpPr>
        <p:spPr>
          <a:xfrm>
            <a:off x="2962899" y="4023212"/>
            <a:ext cx="788963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км </a:t>
            </a:r>
            <a:r>
              <a:rPr lang="ru-RU" sz="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563 (л)</a:t>
            </a:r>
            <a:endParaRPr lang="ru-RU" sz="5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354" name="Прямая соединительная линия 353"/>
          <p:cNvCxnSpPr>
            <a:endCxn id="349" idx="0"/>
          </p:cNvCxnSpPr>
          <p:nvPr/>
        </p:nvCxnSpPr>
        <p:spPr>
          <a:xfrm>
            <a:off x="3079199" y="2574863"/>
            <a:ext cx="806" cy="514971"/>
          </a:xfrm>
          <a:prstGeom prst="line">
            <a:avLst/>
          </a:prstGeom>
          <a:ln w="3175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5" name="Прямая соединительная линия 354"/>
          <p:cNvCxnSpPr/>
          <p:nvPr/>
        </p:nvCxnSpPr>
        <p:spPr>
          <a:xfrm>
            <a:off x="3079685" y="2572234"/>
            <a:ext cx="473795" cy="0"/>
          </a:xfrm>
          <a:prstGeom prst="line">
            <a:avLst/>
          </a:prstGeom>
          <a:ln w="3175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6" name="TextBox 355"/>
          <p:cNvSpPr txBox="1"/>
          <p:nvPr/>
        </p:nvSpPr>
        <p:spPr>
          <a:xfrm>
            <a:off x="2995883" y="2448844"/>
            <a:ext cx="788963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км </a:t>
            </a:r>
            <a:r>
              <a:rPr lang="ru-RU" sz="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563 </a:t>
            </a:r>
            <a:r>
              <a:rPr lang="ru-RU" sz="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(п)</a:t>
            </a:r>
            <a:endParaRPr lang="ru-RU" sz="5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58" name="Прямоугольник 357"/>
          <p:cNvSpPr/>
          <p:nvPr/>
        </p:nvSpPr>
        <p:spPr>
          <a:xfrm>
            <a:off x="2822218" y="2880920"/>
            <a:ext cx="54000" cy="540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254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9" name="Прямоугольник 358"/>
          <p:cNvSpPr/>
          <p:nvPr/>
        </p:nvSpPr>
        <p:spPr>
          <a:xfrm>
            <a:off x="2804283" y="2982731"/>
            <a:ext cx="54000" cy="540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254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361" name="Прямая соединительная линия 360"/>
          <p:cNvCxnSpPr/>
          <p:nvPr/>
        </p:nvCxnSpPr>
        <p:spPr>
          <a:xfrm flipH="1">
            <a:off x="2853896" y="2028961"/>
            <a:ext cx="1360" cy="838456"/>
          </a:xfrm>
          <a:prstGeom prst="line">
            <a:avLst/>
          </a:prstGeom>
          <a:ln w="3175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2" name="Прямая соединительная линия 361"/>
          <p:cNvCxnSpPr/>
          <p:nvPr/>
        </p:nvCxnSpPr>
        <p:spPr>
          <a:xfrm>
            <a:off x="2854471" y="2026332"/>
            <a:ext cx="473795" cy="0"/>
          </a:xfrm>
          <a:prstGeom prst="line">
            <a:avLst/>
          </a:prstGeom>
          <a:ln w="3175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3" name="TextBox 362"/>
          <p:cNvSpPr txBox="1"/>
          <p:nvPr/>
        </p:nvSpPr>
        <p:spPr>
          <a:xfrm>
            <a:off x="2770669" y="1902942"/>
            <a:ext cx="788963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км </a:t>
            </a:r>
            <a:r>
              <a:rPr lang="ru-RU" sz="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584 </a:t>
            </a:r>
            <a:r>
              <a:rPr lang="ru-RU" sz="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(п)</a:t>
            </a:r>
            <a:endParaRPr lang="ru-RU" sz="5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364" name="Прямая соединительная линия 363"/>
          <p:cNvCxnSpPr>
            <a:stCxn id="359" idx="2"/>
          </p:cNvCxnSpPr>
          <p:nvPr/>
        </p:nvCxnSpPr>
        <p:spPr>
          <a:xfrm flipH="1">
            <a:off x="2830189" y="3036731"/>
            <a:ext cx="1094" cy="990820"/>
          </a:xfrm>
          <a:prstGeom prst="line">
            <a:avLst/>
          </a:prstGeom>
          <a:ln w="3175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5" name="Прямая соединительная линия 364"/>
          <p:cNvCxnSpPr/>
          <p:nvPr/>
        </p:nvCxnSpPr>
        <p:spPr>
          <a:xfrm>
            <a:off x="2833314" y="4028743"/>
            <a:ext cx="473795" cy="0"/>
          </a:xfrm>
          <a:prstGeom prst="line">
            <a:avLst/>
          </a:prstGeom>
          <a:ln w="3175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6" name="TextBox 365"/>
          <p:cNvSpPr txBox="1"/>
          <p:nvPr/>
        </p:nvSpPr>
        <p:spPr>
          <a:xfrm>
            <a:off x="2749512" y="3902178"/>
            <a:ext cx="788963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км </a:t>
            </a:r>
            <a:r>
              <a:rPr lang="ru-RU" sz="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584 (л)</a:t>
            </a:r>
            <a:endParaRPr lang="ru-RU" sz="5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68" name="Прямоугольник 367"/>
          <p:cNvSpPr/>
          <p:nvPr/>
        </p:nvSpPr>
        <p:spPr>
          <a:xfrm>
            <a:off x="2504826" y="2737365"/>
            <a:ext cx="54000" cy="540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254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69" name="Прямоугольник 368"/>
          <p:cNvSpPr/>
          <p:nvPr/>
        </p:nvSpPr>
        <p:spPr>
          <a:xfrm>
            <a:off x="2465692" y="2833674"/>
            <a:ext cx="54000" cy="540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254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373" name="Прямая соединительная линия 372"/>
          <p:cNvCxnSpPr/>
          <p:nvPr/>
        </p:nvCxnSpPr>
        <p:spPr>
          <a:xfrm flipH="1">
            <a:off x="2496814" y="2902604"/>
            <a:ext cx="1094" cy="990820"/>
          </a:xfrm>
          <a:prstGeom prst="line">
            <a:avLst/>
          </a:prstGeom>
          <a:ln w="3175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4" name="Прямая соединительная линия 373"/>
          <p:cNvCxnSpPr/>
          <p:nvPr/>
        </p:nvCxnSpPr>
        <p:spPr>
          <a:xfrm>
            <a:off x="2499939" y="3894616"/>
            <a:ext cx="473795" cy="0"/>
          </a:xfrm>
          <a:prstGeom prst="line">
            <a:avLst/>
          </a:prstGeom>
          <a:ln w="3175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5" name="TextBox 374"/>
          <p:cNvSpPr txBox="1"/>
          <p:nvPr/>
        </p:nvSpPr>
        <p:spPr>
          <a:xfrm>
            <a:off x="2416137" y="3768051"/>
            <a:ext cx="788963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км </a:t>
            </a:r>
            <a:r>
              <a:rPr lang="ru-RU" sz="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603 (л)</a:t>
            </a:r>
            <a:endParaRPr lang="ru-RU" sz="5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376" name="Прямая соединительная линия 375"/>
          <p:cNvCxnSpPr/>
          <p:nvPr/>
        </p:nvCxnSpPr>
        <p:spPr>
          <a:xfrm flipH="1">
            <a:off x="2529559" y="1887010"/>
            <a:ext cx="1360" cy="838456"/>
          </a:xfrm>
          <a:prstGeom prst="line">
            <a:avLst/>
          </a:prstGeom>
          <a:ln w="3175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7" name="Прямая соединительная линия 376"/>
          <p:cNvCxnSpPr/>
          <p:nvPr/>
        </p:nvCxnSpPr>
        <p:spPr>
          <a:xfrm>
            <a:off x="2530134" y="1884381"/>
            <a:ext cx="473795" cy="0"/>
          </a:xfrm>
          <a:prstGeom prst="line">
            <a:avLst/>
          </a:prstGeom>
          <a:ln w="3175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8" name="TextBox 377"/>
          <p:cNvSpPr txBox="1"/>
          <p:nvPr/>
        </p:nvSpPr>
        <p:spPr>
          <a:xfrm>
            <a:off x="2446332" y="1760991"/>
            <a:ext cx="788963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км </a:t>
            </a:r>
            <a:r>
              <a:rPr lang="ru-RU" sz="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603 </a:t>
            </a:r>
            <a:r>
              <a:rPr lang="ru-RU" sz="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(п)</a:t>
            </a:r>
            <a:endParaRPr lang="ru-RU" sz="5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79" name="Прямоугольник 378"/>
          <p:cNvSpPr/>
          <p:nvPr/>
        </p:nvSpPr>
        <p:spPr>
          <a:xfrm>
            <a:off x="2109027" y="2663067"/>
            <a:ext cx="54000" cy="540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254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80" name="Прямоугольник 379"/>
          <p:cNvSpPr/>
          <p:nvPr/>
        </p:nvSpPr>
        <p:spPr>
          <a:xfrm>
            <a:off x="2102688" y="2758064"/>
            <a:ext cx="54000" cy="540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254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381" name="Прямая соединительная линия 380"/>
          <p:cNvCxnSpPr>
            <a:stCxn id="380" idx="2"/>
          </p:cNvCxnSpPr>
          <p:nvPr/>
        </p:nvCxnSpPr>
        <p:spPr>
          <a:xfrm flipH="1">
            <a:off x="2129527" y="2812064"/>
            <a:ext cx="161" cy="937377"/>
          </a:xfrm>
          <a:prstGeom prst="line">
            <a:avLst/>
          </a:prstGeom>
          <a:ln w="3175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2" name="Прямая соединительная линия 381"/>
          <p:cNvCxnSpPr/>
          <p:nvPr/>
        </p:nvCxnSpPr>
        <p:spPr>
          <a:xfrm>
            <a:off x="2132652" y="3750633"/>
            <a:ext cx="473795" cy="0"/>
          </a:xfrm>
          <a:prstGeom prst="line">
            <a:avLst/>
          </a:prstGeom>
          <a:ln w="3175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3" name="TextBox 382"/>
          <p:cNvSpPr txBox="1"/>
          <p:nvPr/>
        </p:nvSpPr>
        <p:spPr>
          <a:xfrm>
            <a:off x="2048850" y="3624068"/>
            <a:ext cx="788963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км </a:t>
            </a:r>
            <a:r>
              <a:rPr lang="ru-RU" sz="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623 (л)</a:t>
            </a:r>
            <a:endParaRPr lang="ru-RU" sz="5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385" name="Прямая соединительная линия 384"/>
          <p:cNvCxnSpPr>
            <a:endCxn id="379" idx="0"/>
          </p:cNvCxnSpPr>
          <p:nvPr/>
        </p:nvCxnSpPr>
        <p:spPr>
          <a:xfrm flipH="1">
            <a:off x="2136027" y="1725540"/>
            <a:ext cx="1284" cy="937527"/>
          </a:xfrm>
          <a:prstGeom prst="line">
            <a:avLst/>
          </a:prstGeom>
          <a:ln w="3175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6" name="Прямая соединительная линия 385"/>
          <p:cNvCxnSpPr/>
          <p:nvPr/>
        </p:nvCxnSpPr>
        <p:spPr>
          <a:xfrm>
            <a:off x="2136526" y="1722911"/>
            <a:ext cx="473795" cy="0"/>
          </a:xfrm>
          <a:prstGeom prst="line">
            <a:avLst/>
          </a:prstGeom>
          <a:ln w="3175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7" name="TextBox 386"/>
          <p:cNvSpPr txBox="1"/>
          <p:nvPr/>
        </p:nvSpPr>
        <p:spPr>
          <a:xfrm>
            <a:off x="2052724" y="1599521"/>
            <a:ext cx="788963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км </a:t>
            </a:r>
            <a:r>
              <a:rPr lang="ru-RU" sz="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623 </a:t>
            </a:r>
            <a:r>
              <a:rPr lang="ru-RU" sz="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(п)</a:t>
            </a:r>
            <a:endParaRPr lang="ru-RU" sz="5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89" name="Прямоугольник 388"/>
          <p:cNvSpPr/>
          <p:nvPr/>
        </p:nvSpPr>
        <p:spPr>
          <a:xfrm>
            <a:off x="1616787" y="2635921"/>
            <a:ext cx="54000" cy="540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254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90" name="Прямоугольник 389"/>
          <p:cNvSpPr/>
          <p:nvPr/>
        </p:nvSpPr>
        <p:spPr>
          <a:xfrm>
            <a:off x="1621711" y="2731064"/>
            <a:ext cx="54000" cy="540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254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391" name="Прямая соединительная линия 390"/>
          <p:cNvCxnSpPr>
            <a:stCxn id="390" idx="2"/>
          </p:cNvCxnSpPr>
          <p:nvPr/>
        </p:nvCxnSpPr>
        <p:spPr>
          <a:xfrm flipH="1">
            <a:off x="1643673" y="2785064"/>
            <a:ext cx="5038" cy="815437"/>
          </a:xfrm>
          <a:prstGeom prst="line">
            <a:avLst/>
          </a:prstGeom>
          <a:ln w="3175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2" name="Прямая соединительная линия 391"/>
          <p:cNvCxnSpPr/>
          <p:nvPr/>
        </p:nvCxnSpPr>
        <p:spPr>
          <a:xfrm>
            <a:off x="1646797" y="3601693"/>
            <a:ext cx="473795" cy="0"/>
          </a:xfrm>
          <a:prstGeom prst="line">
            <a:avLst/>
          </a:prstGeom>
          <a:ln w="3175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3" name="TextBox 392"/>
          <p:cNvSpPr txBox="1"/>
          <p:nvPr/>
        </p:nvSpPr>
        <p:spPr>
          <a:xfrm>
            <a:off x="1562995" y="3475128"/>
            <a:ext cx="788963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км </a:t>
            </a:r>
            <a:r>
              <a:rPr lang="ru-RU" sz="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642 (л)</a:t>
            </a:r>
            <a:endParaRPr lang="ru-RU" sz="5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395" name="Прямая соединительная линия 394"/>
          <p:cNvCxnSpPr>
            <a:endCxn id="389" idx="0"/>
          </p:cNvCxnSpPr>
          <p:nvPr/>
        </p:nvCxnSpPr>
        <p:spPr>
          <a:xfrm>
            <a:off x="1643035" y="1882182"/>
            <a:ext cx="752" cy="753739"/>
          </a:xfrm>
          <a:prstGeom prst="line">
            <a:avLst/>
          </a:prstGeom>
          <a:ln w="3175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6" name="Прямая соединительная линия 395"/>
          <p:cNvCxnSpPr/>
          <p:nvPr/>
        </p:nvCxnSpPr>
        <p:spPr>
          <a:xfrm>
            <a:off x="1642250" y="1879553"/>
            <a:ext cx="473795" cy="0"/>
          </a:xfrm>
          <a:prstGeom prst="line">
            <a:avLst/>
          </a:prstGeom>
          <a:ln w="3175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7" name="TextBox 396"/>
          <p:cNvSpPr txBox="1"/>
          <p:nvPr/>
        </p:nvSpPr>
        <p:spPr>
          <a:xfrm>
            <a:off x="1558448" y="1756163"/>
            <a:ext cx="788963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км </a:t>
            </a:r>
            <a:r>
              <a:rPr lang="ru-RU" sz="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642 </a:t>
            </a:r>
            <a:r>
              <a:rPr lang="ru-RU" sz="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(п)</a:t>
            </a:r>
            <a:endParaRPr lang="ru-RU" sz="5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99" name="Прямоугольник 398"/>
          <p:cNvSpPr/>
          <p:nvPr/>
        </p:nvSpPr>
        <p:spPr>
          <a:xfrm>
            <a:off x="1261411" y="2537214"/>
            <a:ext cx="54000" cy="540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254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00" name="Прямоугольник 399"/>
          <p:cNvSpPr/>
          <p:nvPr/>
        </p:nvSpPr>
        <p:spPr>
          <a:xfrm>
            <a:off x="1260747" y="2632926"/>
            <a:ext cx="54000" cy="540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254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401" name="Прямая соединительная линия 400"/>
          <p:cNvCxnSpPr>
            <a:endCxn id="399" idx="0"/>
          </p:cNvCxnSpPr>
          <p:nvPr/>
        </p:nvCxnSpPr>
        <p:spPr>
          <a:xfrm>
            <a:off x="1286594" y="2005942"/>
            <a:ext cx="1817" cy="531272"/>
          </a:xfrm>
          <a:prstGeom prst="line">
            <a:avLst/>
          </a:prstGeom>
          <a:ln w="3175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2" name="Прямая соединительная линия 401"/>
          <p:cNvCxnSpPr/>
          <p:nvPr/>
        </p:nvCxnSpPr>
        <p:spPr>
          <a:xfrm>
            <a:off x="1285809" y="2003313"/>
            <a:ext cx="473795" cy="0"/>
          </a:xfrm>
          <a:prstGeom prst="line">
            <a:avLst/>
          </a:prstGeom>
          <a:ln w="3175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3" name="TextBox 402"/>
          <p:cNvSpPr txBox="1"/>
          <p:nvPr/>
        </p:nvSpPr>
        <p:spPr>
          <a:xfrm>
            <a:off x="1202007" y="1879923"/>
            <a:ext cx="788963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км </a:t>
            </a:r>
            <a:r>
              <a:rPr lang="ru-RU" sz="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657 </a:t>
            </a:r>
            <a:r>
              <a:rPr lang="ru-RU" sz="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(п)</a:t>
            </a:r>
            <a:endParaRPr lang="ru-RU" sz="5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405" name="Прямая соединительная линия 404"/>
          <p:cNvCxnSpPr/>
          <p:nvPr/>
        </p:nvCxnSpPr>
        <p:spPr>
          <a:xfrm flipH="1">
            <a:off x="1280860" y="2686926"/>
            <a:ext cx="0" cy="765634"/>
          </a:xfrm>
          <a:prstGeom prst="line">
            <a:avLst/>
          </a:prstGeom>
          <a:ln w="3175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6" name="Прямая соединительная линия 405"/>
          <p:cNvCxnSpPr/>
          <p:nvPr/>
        </p:nvCxnSpPr>
        <p:spPr>
          <a:xfrm>
            <a:off x="1280809" y="3453752"/>
            <a:ext cx="473795" cy="0"/>
          </a:xfrm>
          <a:prstGeom prst="line">
            <a:avLst/>
          </a:prstGeom>
          <a:ln w="3175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7" name="TextBox 406"/>
          <p:cNvSpPr txBox="1"/>
          <p:nvPr/>
        </p:nvSpPr>
        <p:spPr>
          <a:xfrm>
            <a:off x="1197007" y="3327187"/>
            <a:ext cx="788963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км </a:t>
            </a:r>
            <a:r>
              <a:rPr lang="ru-RU" sz="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657 (л)</a:t>
            </a:r>
            <a:endParaRPr lang="ru-RU" sz="5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80504446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151</TotalTime>
  <Words>452</Words>
  <Application>Microsoft Office PowerPoint</Application>
  <PresentationFormat>Широкоэкранный</PresentationFormat>
  <Paragraphs>93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>HP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Сероштан Глеб Игоревич</dc:creator>
  <cp:lastModifiedBy>Сероштан Глеб Игоревич</cp:lastModifiedBy>
  <cp:revision>19</cp:revision>
  <dcterms:created xsi:type="dcterms:W3CDTF">2021-06-24T12:45:55Z</dcterms:created>
  <dcterms:modified xsi:type="dcterms:W3CDTF">2021-06-24T16:59:44Z</dcterms:modified>
</cp:coreProperties>
</file>